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91" r:id="rId4"/>
    <p:sldId id="266" r:id="rId5"/>
    <p:sldId id="283" r:id="rId6"/>
    <p:sldId id="285" r:id="rId7"/>
    <p:sldId id="273" r:id="rId8"/>
    <p:sldId id="272" r:id="rId9"/>
    <p:sldId id="275" r:id="rId10"/>
    <p:sldId id="276" r:id="rId11"/>
    <p:sldId id="274" r:id="rId12"/>
    <p:sldId id="277" r:id="rId13"/>
    <p:sldId id="278" r:id="rId14"/>
    <p:sldId id="284" r:id="rId15"/>
    <p:sldId id="279" r:id="rId16"/>
    <p:sldId id="288" r:id="rId17"/>
    <p:sldId id="281" r:id="rId18"/>
    <p:sldId id="282" r:id="rId19"/>
    <p:sldId id="286" r:id="rId20"/>
    <p:sldId id="287" r:id="rId21"/>
    <p:sldId id="270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charset="0"/>
      <p:regular r:id="rId31"/>
    </p:embeddedFont>
    <p:embeddedFont>
      <p:font typeface="Nourd Bold" panose="020B060402020202020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Quattrocento" panose="02020502030000000404" pitchFamily="18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C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1.jpeg"/><Relationship Id="rId7" Type="http://schemas.openxmlformats.org/officeDocument/2006/relationships/image" Target="../media/image2.jpeg"/><Relationship Id="rId12" Type="http://schemas.openxmlformats.org/officeDocument/2006/relationships/image" Target="../media/image36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5.png"/><Relationship Id="rId5" Type="http://schemas.openxmlformats.org/officeDocument/2006/relationships/image" Target="../media/image6.jpeg"/><Relationship Id="rId10" Type="http://schemas.openxmlformats.org/officeDocument/2006/relationships/image" Target="../media/image7.png"/><Relationship Id="rId4" Type="http://schemas.openxmlformats.org/officeDocument/2006/relationships/image" Target="../media/image4.jpeg"/><Relationship Id="rId9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9724" y="-885011"/>
            <a:ext cx="6626519" cy="3749364"/>
            <a:chOff x="0" y="0"/>
            <a:chExt cx="1935493" cy="1095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493" cy="1095125"/>
            </a:xfrm>
            <a:custGeom>
              <a:avLst/>
              <a:gdLst/>
              <a:ahLst/>
              <a:cxnLst/>
              <a:rect l="l" t="t" r="r" b="b"/>
              <a:pathLst>
                <a:path w="1935493" h="1095125">
                  <a:moveTo>
                    <a:pt x="26871" y="0"/>
                  </a:moveTo>
                  <a:lnTo>
                    <a:pt x="1908622" y="0"/>
                  </a:lnTo>
                  <a:cubicBezTo>
                    <a:pt x="1923463" y="0"/>
                    <a:pt x="1935493" y="12031"/>
                    <a:pt x="1935493" y="26871"/>
                  </a:cubicBezTo>
                  <a:lnTo>
                    <a:pt x="1935493" y="1068254"/>
                  </a:lnTo>
                  <a:cubicBezTo>
                    <a:pt x="1935493" y="1075381"/>
                    <a:pt x="1932662" y="1082216"/>
                    <a:pt x="1927623" y="1087255"/>
                  </a:cubicBezTo>
                  <a:cubicBezTo>
                    <a:pt x="1922584" y="1092294"/>
                    <a:pt x="1915749" y="1095125"/>
                    <a:pt x="1908622" y="1095125"/>
                  </a:cubicBezTo>
                  <a:lnTo>
                    <a:pt x="26871" y="1095125"/>
                  </a:lnTo>
                  <a:cubicBezTo>
                    <a:pt x="12031" y="1095125"/>
                    <a:pt x="0" y="1083095"/>
                    <a:pt x="0" y="1068254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blipFill>
              <a:blip r:embed="rId2"/>
              <a:stretch>
                <a:fillRect t="-8875" b="-88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771971" y="-334885"/>
            <a:ext cx="3367752" cy="2457953"/>
            <a:chOff x="0" y="0"/>
            <a:chExt cx="983663" cy="7179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3663" cy="717926"/>
            </a:xfrm>
            <a:custGeom>
              <a:avLst/>
              <a:gdLst/>
              <a:ahLst/>
              <a:cxnLst/>
              <a:rect l="l" t="t" r="r" b="b"/>
              <a:pathLst>
                <a:path w="983663" h="717926">
                  <a:moveTo>
                    <a:pt x="52873" y="0"/>
                  </a:moveTo>
                  <a:lnTo>
                    <a:pt x="930790" y="0"/>
                  </a:lnTo>
                  <a:cubicBezTo>
                    <a:pt x="944813" y="0"/>
                    <a:pt x="958261" y="5571"/>
                    <a:pt x="968177" y="15486"/>
                  </a:cubicBezTo>
                  <a:cubicBezTo>
                    <a:pt x="978093" y="25402"/>
                    <a:pt x="983663" y="38850"/>
                    <a:pt x="983663" y="52873"/>
                  </a:cubicBezTo>
                  <a:lnTo>
                    <a:pt x="983663" y="665053"/>
                  </a:lnTo>
                  <a:cubicBezTo>
                    <a:pt x="983663" y="694254"/>
                    <a:pt x="959991" y="717926"/>
                    <a:pt x="930790" y="717926"/>
                  </a:cubicBezTo>
                  <a:lnTo>
                    <a:pt x="52873" y="717926"/>
                  </a:lnTo>
                  <a:cubicBezTo>
                    <a:pt x="23672" y="717926"/>
                    <a:pt x="0" y="694254"/>
                    <a:pt x="0" y="665053"/>
                  </a:cubicBezTo>
                  <a:lnTo>
                    <a:pt x="0" y="52873"/>
                  </a:lnTo>
                  <a:cubicBezTo>
                    <a:pt x="0" y="23672"/>
                    <a:pt x="23672" y="0"/>
                    <a:pt x="52873" y="0"/>
                  </a:cubicBezTo>
                  <a:close/>
                </a:path>
              </a:pathLst>
            </a:custGeom>
            <a:blipFill>
              <a:blip r:embed="rId3"/>
              <a:stretch>
                <a:fillRect t="-41343" b="-4134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991003" y="7422647"/>
            <a:ext cx="4591332" cy="4430358"/>
            <a:chOff x="0" y="0"/>
            <a:chExt cx="1341050" cy="1294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1050" cy="1294032"/>
            </a:xfrm>
            <a:custGeom>
              <a:avLst/>
              <a:gdLst/>
              <a:ahLst/>
              <a:cxnLst/>
              <a:rect l="l" t="t" r="r" b="b"/>
              <a:pathLst>
                <a:path w="1341050" h="1294032">
                  <a:moveTo>
                    <a:pt x="38783" y="0"/>
                  </a:moveTo>
                  <a:lnTo>
                    <a:pt x="1302267" y="0"/>
                  </a:lnTo>
                  <a:cubicBezTo>
                    <a:pt x="1323686" y="0"/>
                    <a:pt x="1341050" y="17364"/>
                    <a:pt x="1341050" y="38783"/>
                  </a:cubicBezTo>
                  <a:lnTo>
                    <a:pt x="1341050" y="1255249"/>
                  </a:lnTo>
                  <a:cubicBezTo>
                    <a:pt x="1341050" y="1265535"/>
                    <a:pt x="1336964" y="1275400"/>
                    <a:pt x="1329691" y="1282673"/>
                  </a:cubicBezTo>
                  <a:cubicBezTo>
                    <a:pt x="1322418" y="1289946"/>
                    <a:pt x="1312553" y="1294032"/>
                    <a:pt x="1302267" y="1294032"/>
                  </a:cubicBezTo>
                  <a:lnTo>
                    <a:pt x="38783" y="1294032"/>
                  </a:lnTo>
                  <a:cubicBezTo>
                    <a:pt x="17364" y="1294032"/>
                    <a:pt x="0" y="1276669"/>
                    <a:pt x="0" y="1255249"/>
                  </a:cubicBezTo>
                  <a:lnTo>
                    <a:pt x="0" y="38783"/>
                  </a:lnTo>
                  <a:cubicBezTo>
                    <a:pt x="0" y="17364"/>
                    <a:pt x="17364" y="0"/>
                    <a:pt x="38783" y="0"/>
                  </a:cubicBezTo>
                  <a:close/>
                </a:path>
              </a:pathLst>
            </a:custGeom>
            <a:blipFill>
              <a:blip r:embed="rId4"/>
              <a:stretch>
                <a:fillRect t="-19088" b="-1908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582335" y="7422647"/>
            <a:ext cx="4605125" cy="4558294"/>
            <a:chOff x="0" y="0"/>
            <a:chExt cx="1345079" cy="1331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079" cy="1331400"/>
            </a:xfrm>
            <a:custGeom>
              <a:avLst/>
              <a:gdLst/>
              <a:ahLst/>
              <a:cxnLst/>
              <a:rect l="l" t="t" r="r" b="b"/>
              <a:pathLst>
                <a:path w="1345079" h="1331400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1292734"/>
                  </a:lnTo>
                  <a:cubicBezTo>
                    <a:pt x="1345079" y="1314089"/>
                    <a:pt x="1327767" y="1331400"/>
                    <a:pt x="1306412" y="1331400"/>
                  </a:cubicBezTo>
                  <a:lnTo>
                    <a:pt x="38667" y="1331400"/>
                  </a:lnTo>
                  <a:cubicBezTo>
                    <a:pt x="28412" y="1331400"/>
                    <a:pt x="18577" y="1327326"/>
                    <a:pt x="11325" y="1320075"/>
                  </a:cubicBezTo>
                  <a:cubicBezTo>
                    <a:pt x="4074" y="1312824"/>
                    <a:pt x="0" y="1302989"/>
                    <a:pt x="0" y="1292734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5"/>
              <a:stretch>
                <a:fillRect t="-25817" b="-2581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150369" y="-1806153"/>
            <a:ext cx="4605125" cy="3199238"/>
            <a:chOff x="0" y="0"/>
            <a:chExt cx="1345079" cy="9344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5079" cy="934443"/>
            </a:xfrm>
            <a:custGeom>
              <a:avLst/>
              <a:gdLst/>
              <a:ahLst/>
              <a:cxnLst/>
              <a:rect l="l" t="t" r="r" b="b"/>
              <a:pathLst>
                <a:path w="1345079" h="934443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895776"/>
                  </a:lnTo>
                  <a:cubicBezTo>
                    <a:pt x="1345079" y="906031"/>
                    <a:pt x="1341005" y="915866"/>
                    <a:pt x="1333753" y="923118"/>
                  </a:cubicBezTo>
                  <a:cubicBezTo>
                    <a:pt x="1326502" y="930369"/>
                    <a:pt x="1316667" y="934443"/>
                    <a:pt x="1306412" y="934443"/>
                  </a:cubicBezTo>
                  <a:lnTo>
                    <a:pt x="38667" y="934443"/>
                  </a:lnTo>
                  <a:cubicBezTo>
                    <a:pt x="17312" y="934443"/>
                    <a:pt x="0" y="917131"/>
                    <a:pt x="0" y="895776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6"/>
              <a:stretch>
                <a:fillRect t="-45962" b="-4596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905000" y="3637236"/>
            <a:ext cx="11168434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8800" b="1" u="none" strike="noStrike" spc="-240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Amazon Fresh Analytics Summary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7400" y="7911774"/>
            <a:ext cx="61722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Presentation by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Thambidurai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Sundaramoorthy</a:t>
            </a:r>
            <a:endParaRPr lang="en-US" sz="3200" b="1" dirty="0">
              <a:solidFill>
                <a:schemeClr val="accent3">
                  <a:lumMod val="50000"/>
                </a:schemeClr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582335" y="2864353"/>
            <a:ext cx="4605125" cy="4558294"/>
            <a:chOff x="0" y="0"/>
            <a:chExt cx="1345079" cy="1331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5079" cy="1331400"/>
            </a:xfrm>
            <a:custGeom>
              <a:avLst/>
              <a:gdLst/>
              <a:ahLst/>
              <a:cxnLst/>
              <a:rect l="l" t="t" r="r" b="b"/>
              <a:pathLst>
                <a:path w="1345079" h="1331400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1292734"/>
                  </a:lnTo>
                  <a:cubicBezTo>
                    <a:pt x="1345079" y="1314089"/>
                    <a:pt x="1327767" y="1331400"/>
                    <a:pt x="1306412" y="1331400"/>
                  </a:cubicBezTo>
                  <a:lnTo>
                    <a:pt x="38667" y="1331400"/>
                  </a:lnTo>
                  <a:cubicBezTo>
                    <a:pt x="28412" y="1331400"/>
                    <a:pt x="18577" y="1327326"/>
                    <a:pt x="11325" y="1320075"/>
                  </a:cubicBezTo>
                  <a:cubicBezTo>
                    <a:pt x="4074" y="1312824"/>
                    <a:pt x="0" y="1302989"/>
                    <a:pt x="0" y="1292734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7"/>
              <a:stretch>
                <a:fillRect t="-25817" b="-25817"/>
              </a:stretch>
            </a:blipFill>
          </p:spPr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2642B-3900-E978-AD78-99C449331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" y="419100"/>
            <a:ext cx="3931936" cy="30581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3276600" y="7206541"/>
            <a:ext cx="7696200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640338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1742753" y="3005465"/>
            <a:ext cx="11296273" cy="9933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579418" y="1987508"/>
            <a:ext cx="11539032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6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U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pdate the stock quantity of a product where Product_id matches a specific ID.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379137" y="3117961"/>
            <a:ext cx="1065988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update products set stock_quantity=50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Product_id='49ba644a-b9c2-421c-973b-dc942b35953c';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49397" y="4397451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Updated the stock quantity of Britania Product to 50 through specific Product_id.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1968010" y="6273527"/>
            <a:ext cx="10517766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7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Delete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 supplier from the Suppliers table where their city matches a specific value.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3429000" y="7519928"/>
            <a:ext cx="8059338" cy="29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delete from suppliers where City='South Ana’;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0200" y="8395316"/>
            <a:ext cx="114388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Deleted one supplier which was found from South Ana city 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26261" y="535864"/>
            <a:ext cx="12248671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Data Manipulation Language - 2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0347BEC4-8CC2-0BF7-4C2D-760A83878339}"/>
              </a:ext>
            </a:extLst>
          </p:cNvPr>
          <p:cNvGrpSpPr>
            <a:grpSpLocks noChangeAspect="1"/>
          </p:cNvGrpSpPr>
          <p:nvPr/>
        </p:nvGrpSpPr>
        <p:grpSpPr>
          <a:xfrm>
            <a:off x="14411647" y="1685759"/>
            <a:ext cx="4267200" cy="7669191"/>
            <a:chOff x="0" y="0"/>
            <a:chExt cx="2948813" cy="635000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CF79155-B31E-6DD3-9DEB-CB153129337F}"/>
                </a:ext>
              </a:extLst>
            </p:cNvPr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2"/>
              <a:stretch>
                <a:fillRect l="-111606" r="-11160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B7C6E-9A60-414B-2652-3412123BBE5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59D83B-B5A5-F38C-E660-AD0EBBD964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DCA436-681C-D191-ACFC-13EAC43388A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D0BB80-3DA6-E58E-9CB5-F2F6F8929F21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0EAA53B7-7DBB-0CB2-B507-E02EE3727D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141492-8B40-137D-8EF4-1AEE122CED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4122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75E3D56F-81C4-D1A4-B7A7-011CB84D5CF8}"/>
              </a:ext>
            </a:extLst>
          </p:cNvPr>
          <p:cNvGrpSpPr/>
          <p:nvPr/>
        </p:nvGrpSpPr>
        <p:grpSpPr>
          <a:xfrm>
            <a:off x="13502099" y="-514490"/>
            <a:ext cx="6737604" cy="11277600"/>
            <a:chOff x="0" y="0"/>
            <a:chExt cx="4282440" cy="3708400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035361E-27C8-F99F-937F-02CF2810CDED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 l="-15727" r="-15727"/>
              </a:stretch>
            </a:blipFill>
          </p:spPr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575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3375330" y="7334446"/>
            <a:ext cx="7364201" cy="9642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575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3200400" y="3079620"/>
            <a:ext cx="7976757" cy="9535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794707" y="2040312"/>
            <a:ext cx="11192364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CHECK constraint to ensure that ratings in the Reviews table are between 1 and 5.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375330" y="3240232"/>
            <a:ext cx="777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alter table reviews add constraint check_rating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check (rating&gt;=1 and rating&lt;=5);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14761" y="4393418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check constraint has been added in the reviews table for the ratings schema with the mentioned rule.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336361" y="6263551"/>
            <a:ext cx="10855066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DEFAULT constraint for the Prime Member column in the Customers table (default value: "No").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3540124" y="7475234"/>
            <a:ext cx="73642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alter table customers modify column </a:t>
            </a:r>
            <a:br>
              <a:rPr lang="en-US" sz="2400" b="1" spc="96" dirty="0">
                <a:latin typeface="DM Sans"/>
                <a:sym typeface="DM Sans"/>
              </a:rPr>
            </a:br>
            <a:r>
              <a:rPr lang="en-US" sz="2400" b="1" spc="96" dirty="0">
                <a:latin typeface="DM Sans"/>
                <a:sym typeface="DM Sans"/>
              </a:rPr>
              <a:t>Prime_Member enum('Yes','No') default 'No';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27909" y="8685141"/>
            <a:ext cx="114388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A default constraint value of No has been set for the Prime Member in the customers table.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133600" y="175056"/>
            <a:ext cx="12272328" cy="1647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8 - SQL Constraints and Operators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C1FA40-16BD-4B6D-384E-93A4FB1721EE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B1E83DC-8236-53A5-7EFD-534CAE4668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A06AA0-56B6-D5D2-30E0-D2F7445AF4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E1EC77-15DE-E468-CC3F-46196A78F002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AC4FAE4-CF31-39CA-37DC-A4A770B3E2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90857E-8918-A80D-C753-10D0ED47CE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39632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5835394"/>
            <a:ext cx="11776666" cy="3956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2244460" y="6932553"/>
            <a:ext cx="10114347" cy="13405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680339" y="3086416"/>
            <a:ext cx="9414002" cy="6240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3276600" y="2112419"/>
            <a:ext cx="840278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(a)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WHERE clause to find orders placed after 2024-01-01.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985139" y="3207779"/>
            <a:ext cx="910920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* from orders where order_date &gt;= '2024-01-01';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49397" y="4045517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all the data from orders table placed on or after 1</a:t>
            </a:r>
            <a:r>
              <a:rPr lang="en-US" sz="2400" b="1" spc="96" baseline="30000" dirty="0"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 January – 2024 using where clause. 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5835394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590800" y="6074538"/>
            <a:ext cx="971137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(b)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HAVING clause to list products with average ratings greater than 4.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2353527" y="7048830"/>
            <a:ext cx="100676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select Product_name,avg(rating) as avg_rating from products inner join reviews on products.Product_id=reviews.Product_id 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group by Product_namehaving avg_rating &gt; 4;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5582" y="8558823"/>
            <a:ext cx="1143882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the Product Name and Average of Ratings from the products and reviews  table using inner join method with having clause to get the output.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033701" y="406871"/>
            <a:ext cx="12714376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9 - Clauses and Aggregations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641BB6D0-A0F6-AECD-190C-C77182393D28}"/>
              </a:ext>
            </a:extLst>
          </p:cNvPr>
          <p:cNvSpPr/>
          <p:nvPr/>
        </p:nvSpPr>
        <p:spPr>
          <a:xfrm>
            <a:off x="13740979" y="0"/>
            <a:ext cx="4973394" cy="10477500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851371-0948-387C-3ED2-9A9F03B67AE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C780268-C618-B562-45A3-0BFF0F80B4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56D41-A2FA-3B26-36AE-B8606B52518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AE222-16B9-AC1D-3A25-579A5ADF4143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02BD1B8-3697-9F1F-81C5-C80761D507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923CEB-DF2D-E1BF-1E49-58581F5AA0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54131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9">
            <a:extLst>
              <a:ext uri="{FF2B5EF4-FFF2-40B4-BE49-F238E27FC236}">
                <a16:creationId xmlns:a16="http://schemas.microsoft.com/office/drawing/2014/main" id="{EE9262EF-DE37-448A-E532-9415CD831E22}"/>
              </a:ext>
            </a:extLst>
          </p:cNvPr>
          <p:cNvGrpSpPr>
            <a:grpSpLocks noChangeAspect="1"/>
          </p:cNvGrpSpPr>
          <p:nvPr/>
        </p:nvGrpSpPr>
        <p:grpSpPr>
          <a:xfrm>
            <a:off x="12891986" y="1299794"/>
            <a:ext cx="7248807" cy="8063619"/>
            <a:chOff x="0" y="0"/>
            <a:chExt cx="7981950" cy="4578350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A77FCB25-5E11-0B69-D440-FB743499FCB4}"/>
                </a:ext>
              </a:extLst>
            </p:cNvPr>
            <p:cNvSpPr/>
            <p:nvPr/>
          </p:nvSpPr>
          <p:spPr>
            <a:xfrm>
              <a:off x="962660" y="276860"/>
              <a:ext cx="6055361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D33971B-E529-E360-A129-19E05872AF58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F544071F-BDC9-F99B-E601-AF00D3B20C48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A1EE48E-96AD-B790-CEEB-741712F062AE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FEF98095-30D5-797C-53A8-82E6C336E894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351002" y="1636657"/>
            <a:ext cx="13898398" cy="7181013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438400" y="2583604"/>
            <a:ext cx="9906000" cy="31694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351002" y="1604173"/>
            <a:ext cx="13898398" cy="80099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567757" y="1832416"/>
            <a:ext cx="9428238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(c)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GROUP BY and ORDER BY clauses to rank products by total sales.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783920" y="2751837"/>
            <a:ext cx="9762546" cy="2727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select Product_name,sum(Order_amount) as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Total_sales,rank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()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over (order by sum(Order_amount) desc) as Sales_rank from orders 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order_details on orders.Order_id=order_details.Order_id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products on order_details.Product_id=products.Product_id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group by Product_name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order by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Total_sales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desc;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494438" y="6159702"/>
            <a:ext cx="13411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Using the clauses group by and order by, listed the total sales of the products rank wise.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Inner join methods have been used to join the orders, order_details and products tables.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Grouped the 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product name and ordered the total sales in the descending order to arrange the sales rank wise.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402449" y="401075"/>
            <a:ext cx="1252548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9 - Clauses and Aggregations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D74286-0F1B-6013-436B-AE671C8EC0D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5D1AD22-B47F-641B-92A2-7981E78384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F5692-E30B-3D0D-789E-C6DC1369F95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6F1C63-932A-A60F-283D-F43F47746032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A63D591-4EAB-8156-50ED-43314B0FF3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00D53F-C065-5DC9-F6EE-E2946C4037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94428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08909" y="333947"/>
            <a:ext cx="1554480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10 </a:t>
            </a:r>
            <a:r>
              <a:rPr lang="en-US" sz="5400" b="1" dirty="0">
                <a:solidFill>
                  <a:srgbClr val="000000"/>
                </a:solidFill>
                <a:latin typeface="Nourd Bold"/>
                <a:sym typeface="Nourd Bold"/>
              </a:rPr>
              <a:t>– </a:t>
            </a:r>
            <a:r>
              <a:rPr lang="en-IN" sz="5400" b="1" dirty="0">
                <a:solidFill>
                  <a:srgbClr val="000000"/>
                </a:solidFill>
                <a:latin typeface="Nourd Bold"/>
              </a:rPr>
              <a:t>Identifying High-Value Customers</a:t>
            </a:r>
            <a:endParaRPr lang="en-US" sz="5400" b="1" dirty="0">
              <a:solidFill>
                <a:srgbClr val="000000"/>
              </a:solidFill>
              <a:latin typeface="Nourd Bold"/>
              <a:sym typeface="Nourd Bold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542C4FD-9D77-D3A0-1685-EC5C124F2730}"/>
              </a:ext>
            </a:extLst>
          </p:cNvPr>
          <p:cNvSpPr/>
          <p:nvPr/>
        </p:nvSpPr>
        <p:spPr>
          <a:xfrm>
            <a:off x="762001" y="1594585"/>
            <a:ext cx="16764000" cy="3929915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6118B-BAF5-9758-49E7-913BE86898B9}"/>
              </a:ext>
            </a:extLst>
          </p:cNvPr>
          <p:cNvSpPr/>
          <p:nvPr/>
        </p:nvSpPr>
        <p:spPr>
          <a:xfrm>
            <a:off x="2362199" y="2414807"/>
            <a:ext cx="13716001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5FE3B4A-A054-10B5-A881-D2A7558E20BA}"/>
              </a:ext>
            </a:extLst>
          </p:cNvPr>
          <p:cNvSpPr/>
          <p:nvPr/>
        </p:nvSpPr>
        <p:spPr>
          <a:xfrm>
            <a:off x="761999" y="1562100"/>
            <a:ext cx="16764001" cy="64009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336D9220-C8AC-384F-A777-E0ABFB93EF0F}"/>
              </a:ext>
            </a:extLst>
          </p:cNvPr>
          <p:cNvSpPr txBox="1"/>
          <p:nvPr/>
        </p:nvSpPr>
        <p:spPr>
          <a:xfrm>
            <a:off x="5953607" y="1746352"/>
            <a:ext cx="6237494" cy="34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(1) - Calculate each customer's total spending.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EDA44D7F-5A1B-3568-EC2A-43806EE62532}"/>
              </a:ext>
            </a:extLst>
          </p:cNvPr>
          <p:cNvSpPr txBox="1"/>
          <p:nvPr/>
        </p:nvSpPr>
        <p:spPr>
          <a:xfrm>
            <a:off x="2590800" y="2665310"/>
            <a:ext cx="137160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 Customer_id=customers.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255DB-3735-AACD-596C-A543F4A50C6F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1567EC-3E5C-8A16-693A-4BCC35E270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4FA05-FF02-5532-FEBD-BBCE872D64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5B63FA-52CB-748C-F199-8AF4C5533715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82A88E9-C407-C0F4-30DF-1820C0C60B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DB6284-3CC9-1AD4-708E-AC3123DFDB3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1B8C78CB-7606-8029-226B-20718EDC6336}"/>
              </a:ext>
            </a:extLst>
          </p:cNvPr>
          <p:cNvSpPr txBox="1"/>
          <p:nvPr/>
        </p:nvSpPr>
        <p:spPr>
          <a:xfrm>
            <a:off x="1526174" y="4404836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Calculated each customers total spending using join function between customers and orders tables.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A6A555D6-7CCF-3528-3F27-77C6BA95ECF0}"/>
              </a:ext>
            </a:extLst>
          </p:cNvPr>
          <p:cNvSpPr/>
          <p:nvPr/>
        </p:nvSpPr>
        <p:spPr>
          <a:xfrm>
            <a:off x="789710" y="6096723"/>
            <a:ext cx="16764000" cy="3929915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EE9302-8CE9-FCD5-B380-ACA0EF4CB6A6}"/>
              </a:ext>
            </a:extLst>
          </p:cNvPr>
          <p:cNvSpPr/>
          <p:nvPr/>
        </p:nvSpPr>
        <p:spPr>
          <a:xfrm>
            <a:off x="2819400" y="6916945"/>
            <a:ext cx="12940145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1E65ADD3-30B1-A5B4-09F8-B2E6179C27FC}"/>
              </a:ext>
            </a:extLst>
          </p:cNvPr>
          <p:cNvSpPr/>
          <p:nvPr/>
        </p:nvSpPr>
        <p:spPr>
          <a:xfrm>
            <a:off x="789708" y="6064238"/>
            <a:ext cx="16764001" cy="64009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F73B8AE2-EE52-7690-78A3-EC83FC7737EA}"/>
              </a:ext>
            </a:extLst>
          </p:cNvPr>
          <p:cNvSpPr txBox="1"/>
          <p:nvPr/>
        </p:nvSpPr>
        <p:spPr>
          <a:xfrm>
            <a:off x="5953607" y="6243239"/>
            <a:ext cx="6237494" cy="34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(2) - Rank customers based on their spending.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4B7ED930-8E02-D15A-F170-7B94433D37BC}"/>
              </a:ext>
            </a:extLst>
          </p:cNvPr>
          <p:cNvSpPr txBox="1"/>
          <p:nvPr/>
        </p:nvSpPr>
        <p:spPr>
          <a:xfrm>
            <a:off x="3138054" y="7104330"/>
            <a:ext cx="1262149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Total_amount,rank()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over(order by sum(Order_amount) desc) as Spent_rank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orders.Customer_id=customers.Customer_id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Customer_id;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B72A0FA-30F0-2500-C098-DF31B15E8DB0}"/>
              </a:ext>
            </a:extLst>
          </p:cNvPr>
          <p:cNvSpPr txBox="1"/>
          <p:nvPr/>
        </p:nvSpPr>
        <p:spPr>
          <a:xfrm>
            <a:off x="1895695" y="8960472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Ranked the customers based on their total amount spent and highest amount spent was </a:t>
            </a:r>
            <a:r>
              <a:rPr lang="en-IN" sz="2400" b="1" spc="96" dirty="0">
                <a:latin typeface="DM Sans"/>
              </a:rPr>
              <a:t>₹</a:t>
            </a:r>
            <a:r>
              <a:rPr lang="en-US" sz="2400" b="1" spc="96" dirty="0">
                <a:latin typeface="DM Sans"/>
                <a:sym typeface="DM Sans"/>
              </a:rPr>
              <a:t>69698 by the customer Hanna Day.</a:t>
            </a:r>
          </a:p>
        </p:txBody>
      </p:sp>
    </p:spTree>
    <p:extLst>
      <p:ext uri="{BB962C8B-B14F-4D97-AF65-F5344CB8AC3E}">
        <p14:creationId xmlns:p14="http://schemas.microsoft.com/office/powerpoint/2010/main" val="226129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046818" y="1433873"/>
            <a:ext cx="16194365" cy="370962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057400" y="2214595"/>
            <a:ext cx="13716000" cy="17243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046816" y="1401388"/>
            <a:ext cx="16194367" cy="63708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800600" y="1573326"/>
            <a:ext cx="8019117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(3)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 – 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Identify customers who have spent more than ₹5,000.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251923" y="2379756"/>
            <a:ext cx="144249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orders.Customer_id=customers.Customer_id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having sum(Order_amount)&gt;=5000;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3143793" y="4240338"/>
            <a:ext cx="115432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Identified the customers spent more than </a:t>
            </a:r>
            <a:r>
              <a:rPr lang="en-US" sz="2400" b="1" dirty="0">
                <a:solidFill>
                  <a:srgbClr val="04001E"/>
                </a:solidFill>
                <a:latin typeface="DM Sans Bold"/>
              </a:rPr>
              <a:t>₹5000 using having clause.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solidFill>
                  <a:srgbClr val="04001E"/>
                </a:solidFill>
                <a:latin typeface="DM Sans Bold"/>
                <a:ea typeface="DM Sans"/>
                <a:cs typeface="DM Sans"/>
                <a:sym typeface="DM Sans"/>
              </a:rPr>
              <a:t>990 customers spent more than </a:t>
            </a:r>
            <a:r>
              <a:rPr lang="en-US" sz="2400" b="1" dirty="0">
                <a:solidFill>
                  <a:srgbClr val="04001E"/>
                </a:solidFill>
                <a:latin typeface="DM Sans Bold"/>
              </a:rPr>
              <a:t>₹5000.</a:t>
            </a:r>
            <a:endParaRPr lang="en-US" sz="2400" b="1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578388" y="408580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10 </a:t>
            </a:r>
            <a:r>
              <a:rPr lang="en-US" sz="5400" b="1" dirty="0">
                <a:solidFill>
                  <a:srgbClr val="000000"/>
                </a:solidFill>
                <a:latin typeface="Nourd Bold"/>
                <a:sym typeface="Nourd Bold"/>
              </a:rPr>
              <a:t>– </a:t>
            </a:r>
            <a:r>
              <a:rPr lang="en-IN" sz="5400" b="1" dirty="0">
                <a:solidFill>
                  <a:srgbClr val="000000"/>
                </a:solidFill>
                <a:latin typeface="Nourd Bold"/>
              </a:rPr>
              <a:t>Identifying High-Value Customers</a:t>
            </a:r>
            <a:endParaRPr lang="en-US" sz="5400" b="1" dirty="0">
              <a:solidFill>
                <a:srgbClr val="000000"/>
              </a:solidFill>
              <a:latin typeface="Nourd Bold"/>
              <a:sym typeface="Nourd Bold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AEB1B74-5F34-6641-1585-8CCFFE38A60B}"/>
              </a:ext>
            </a:extLst>
          </p:cNvPr>
          <p:cNvSpPr/>
          <p:nvPr/>
        </p:nvSpPr>
        <p:spPr>
          <a:xfrm>
            <a:off x="1039891" y="6429839"/>
            <a:ext cx="16194365" cy="3493831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2DBF7-2D78-3C58-D1EE-DE7A915BB414}"/>
              </a:ext>
            </a:extLst>
          </p:cNvPr>
          <p:cNvSpPr/>
          <p:nvPr/>
        </p:nvSpPr>
        <p:spPr>
          <a:xfrm>
            <a:off x="2386438" y="7158631"/>
            <a:ext cx="13292877" cy="16424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55BBC4D-8DDF-DA04-B7F7-730908B0AA15}"/>
              </a:ext>
            </a:extLst>
          </p:cNvPr>
          <p:cNvSpPr/>
          <p:nvPr/>
        </p:nvSpPr>
        <p:spPr>
          <a:xfrm>
            <a:off x="1039889" y="6429840"/>
            <a:ext cx="16194367" cy="506028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9A957BE-416E-709D-738F-ED91A1519C18}"/>
              </a:ext>
            </a:extLst>
          </p:cNvPr>
          <p:cNvSpPr txBox="1"/>
          <p:nvPr/>
        </p:nvSpPr>
        <p:spPr>
          <a:xfrm>
            <a:off x="3411948" y="6525297"/>
            <a:ext cx="11006904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Join the Orders and Order details tables to calculate total revenue per order.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44464A96-1EE3-A7AB-7A64-2CADA23B2F6A}"/>
              </a:ext>
            </a:extLst>
          </p:cNvPr>
          <p:cNvSpPr txBox="1"/>
          <p:nvPr/>
        </p:nvSpPr>
        <p:spPr>
          <a:xfrm>
            <a:off x="2608685" y="7280249"/>
            <a:ext cx="1329287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order_details.Order_id,sum(Quantity*Unit_price) as Total_revenue from order_details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orders on order_details.Order_id=orders.Order_id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Order_id;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8348651-D9A5-E31A-7C41-47DE290A51C9}"/>
              </a:ext>
            </a:extLst>
          </p:cNvPr>
          <p:cNvSpPr txBox="1"/>
          <p:nvPr/>
        </p:nvSpPr>
        <p:spPr>
          <a:xfrm>
            <a:off x="1659149" y="9000319"/>
            <a:ext cx="148945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Joined the orders and order details tables through inner join method to calculate the total revenue per order.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CF1363-5DE0-0E88-92BC-6C02DB70C33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878DFE-6ED9-ECE5-62FC-AA7160B542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CA1CC-C2A6-4CBF-8351-4EB0B365E6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2CDF19-8A6F-26D9-082F-B6E6325B07EC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4BF2967-55E5-BB3E-AFA8-31AB587786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A6E75F-8FC9-2818-3293-4F6207BEDB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5" name="TextBox 5">
            <a:extLst>
              <a:ext uri="{FF2B5EF4-FFF2-40B4-BE49-F238E27FC236}">
                <a16:creationId xmlns:a16="http://schemas.microsoft.com/office/drawing/2014/main" id="{F0989A9F-D7FC-2F83-7907-B89613D5964D}"/>
              </a:ext>
            </a:extLst>
          </p:cNvPr>
          <p:cNvSpPr txBox="1"/>
          <p:nvPr/>
        </p:nvSpPr>
        <p:spPr>
          <a:xfrm>
            <a:off x="1746411" y="5406087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11 – Complex Aggregations and Joins</a:t>
            </a:r>
          </a:p>
        </p:txBody>
      </p:sp>
    </p:spTree>
    <p:extLst>
      <p:ext uri="{BB962C8B-B14F-4D97-AF65-F5344CB8AC3E}">
        <p14:creationId xmlns:p14="http://schemas.microsoft.com/office/powerpoint/2010/main" val="381608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046818" y="1433874"/>
            <a:ext cx="16194365" cy="3983258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1955050" y="2416260"/>
            <a:ext cx="14424975" cy="17243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046816" y="1401388"/>
            <a:ext cx="16194367" cy="80098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3512660" y="1679154"/>
            <a:ext cx="10457517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(b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customers who placed the most orders in a specific time period.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246573" y="2581421"/>
            <a:ext cx="144249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customers.Customer_id,Name,count(Order_id) as Total_orders from customers inner join orders on customers.Customer_id=orders.Customer_id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Total_orders desc;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867987" y="4428265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maximum orders placed by customers are 12.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method has been used to join customers and orders tables to identify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578388" y="408580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11 – Complex Aggregations and Joins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AEB1B74-5F34-6641-1585-8CCFFE38A60B}"/>
              </a:ext>
            </a:extLst>
          </p:cNvPr>
          <p:cNvSpPr/>
          <p:nvPr/>
        </p:nvSpPr>
        <p:spPr>
          <a:xfrm>
            <a:off x="1046818" y="5851840"/>
            <a:ext cx="16194365" cy="4026580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2DBF7-2D78-3C58-D1EE-DE7A915BB414}"/>
              </a:ext>
            </a:extLst>
          </p:cNvPr>
          <p:cNvSpPr/>
          <p:nvPr/>
        </p:nvSpPr>
        <p:spPr>
          <a:xfrm>
            <a:off x="3519587" y="6706128"/>
            <a:ext cx="10589662" cy="13901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55BBC4D-8DDF-DA04-B7F7-730908B0AA15}"/>
              </a:ext>
            </a:extLst>
          </p:cNvPr>
          <p:cNvSpPr/>
          <p:nvPr/>
        </p:nvSpPr>
        <p:spPr>
          <a:xfrm>
            <a:off x="1046816" y="5851841"/>
            <a:ext cx="16194367" cy="51468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9A957BE-416E-709D-738F-ED91A1519C18}"/>
              </a:ext>
            </a:extLst>
          </p:cNvPr>
          <p:cNvSpPr txBox="1"/>
          <p:nvPr/>
        </p:nvSpPr>
        <p:spPr>
          <a:xfrm>
            <a:off x="5361975" y="6000275"/>
            <a:ext cx="7577904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(c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Find the supplier with the most products in stock.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44464A96-1EE3-A7AB-7A64-2CADA23B2F6A}"/>
              </a:ext>
            </a:extLst>
          </p:cNvPr>
          <p:cNvSpPr txBox="1"/>
          <p:nvPr/>
        </p:nvSpPr>
        <p:spPr>
          <a:xfrm>
            <a:off x="3671988" y="6813066"/>
            <a:ext cx="1058966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Supplier_id,Product_name,Stock_quantity from products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</a:t>
            </a:r>
            <a:r>
              <a:rPr lang="en-US" sz="2400" b="1" u="none" spc="96" dirty="0" err="1">
                <a:latin typeface="DM Sans"/>
                <a:ea typeface="DM Sans"/>
                <a:cs typeface="DM Sans"/>
                <a:sym typeface="DM Sans"/>
              </a:rPr>
              <a:t>Stock_quantity</a:t>
            </a: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 desc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limit 1;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8348651-D9A5-E31A-7C41-47DE290A51C9}"/>
              </a:ext>
            </a:extLst>
          </p:cNvPr>
          <p:cNvSpPr txBox="1"/>
          <p:nvPr/>
        </p:nvSpPr>
        <p:spPr>
          <a:xfrm>
            <a:off x="1535485" y="8327932"/>
            <a:ext cx="1523088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supplier with most stock quantity of a particular product has been found to be Cake with 500 quantity.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ed the stock quantity through descending order and limited with 1 data to get the output.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CF1363-5DE0-0E88-92BC-6C02DB70C33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878DFE-6ED9-ECE5-62FC-AA7160B542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CA1CC-C2A6-4CBF-8351-4EB0B365E6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2CDF19-8A6F-26D9-082F-B6E6325B07EC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4BF2967-55E5-BB3E-AFA8-31AB587786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A6E75F-8FC9-2818-3293-4F6207BEDB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400984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422720" y="1331934"/>
            <a:ext cx="17442560" cy="54863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879920" y="2060920"/>
            <a:ext cx="16383000" cy="30154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422720" y="1299449"/>
            <a:ext cx="17442560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086004" y="1484987"/>
            <a:ext cx="1500964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Normalize the Products table to 3NF to separate product categories and subcategories into a new table.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1229903" y="2107702"/>
            <a:ext cx="15925800" cy="2727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create table Category(Category_id int primary key auto_increment,Category_name varchar(50));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create table Sub_category(Sub_category_id int primary key auto_increment,Sub_category_name varchar(50),Category_id int);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category (Category_name)select distinct Category from products;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Sub_category (Sub_category_name,Category_id)select distinct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Sub_category,category.Category_id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from products join category on products.Category=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Category.Category_name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860625" y="5203095"/>
            <a:ext cx="1666435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The 2 separate tables categories and sub-categories has been created with the schemas.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Ids has been assigned as a primary key with auto increment method for both categories and sub-categories separately.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Inserted datas from the products file to both the tables.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3429000" y="261334"/>
            <a:ext cx="8579751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12 - Normalization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427359" y="7053218"/>
            <a:ext cx="17442560" cy="2970881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839843" y="7843126"/>
            <a:ext cx="16349382" cy="662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422720" y="7018653"/>
            <a:ext cx="17442560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6061520" y="7125502"/>
            <a:ext cx="7017623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Create foreign keys to maintain relationships.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598564" y="8930853"/>
            <a:ext cx="166643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Foreign key has been created in the sub-categories table for the category id to maintain the relationship.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1289960" y="7974124"/>
            <a:ext cx="15805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alter table Sub_category add foreign key (Category_id) references Category (Category_id);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0779C9-06A5-BE8C-32DD-943859A0D23A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DB10188-97EE-D8E0-6829-40A4DE876A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61C77-9AC0-9F1D-52CE-5DAAD9CA1C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D87F95-90BB-6D9D-25FF-4B40C46D26CB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61EF2584-8DE1-4E8B-0EE9-BF83F4D8C7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110408-B76B-1905-CD2D-0796E91594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53277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228600" y="1333501"/>
            <a:ext cx="17442560" cy="45719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698017" y="2075145"/>
            <a:ext cx="11582400" cy="24842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228600" y="1301016"/>
            <a:ext cx="17442560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648200" y="1444692"/>
            <a:ext cx="7861716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the top 3 products based on sales revenue.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048000" y="2121927"/>
            <a:ext cx="11080017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select Product_name,(select sum(Quantity*Unit_price) as Total_revenue),rank()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over (order by sum(Quantity*Unit_price) desc) as Revenue_rank from products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order_details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on products.Product_id=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order_details.Product_id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group by Product_name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limit 3;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666505" y="4812920"/>
            <a:ext cx="166643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top 3 products based on sales revenue has been identified using subquery and inner join method.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Full snack, close vegetable and study snack are top 3 products in terms of highest revenue.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871102" y="219477"/>
            <a:ext cx="1485900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13 – Subqueries and Nested Queries 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233239" y="6498323"/>
            <a:ext cx="17442560" cy="298857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2895600" y="7268470"/>
            <a:ext cx="11697563" cy="8910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228600" y="6463757"/>
            <a:ext cx="17442560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4774222" y="6591550"/>
            <a:ext cx="79248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Find customers who haven’t placed any orders yet.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1616717" y="8647825"/>
            <a:ext cx="1666435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Total of 12 customers have been found without placing any orders using not in method.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3344603" y="7366869"/>
            <a:ext cx="1109616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Customer_id,Name from customers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Customer_id not in (select distinct Customer_id from orders);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C9F2D-3E8F-5F29-5611-CACBA088F7D9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AD9140C-0225-AFE5-6700-F3D14D2B6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9FF35-A05B-4E6A-FF27-B41C774819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FB29A7-6919-FEC7-A366-1BC48645DEAE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29C438A-E1DC-E2D6-72A5-206DA39A77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8258-55F7-5123-B6D3-88EFF08B9F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59534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560504" y="1333501"/>
            <a:ext cx="17110655" cy="38099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698017" y="2167053"/>
            <a:ext cx="12999184" cy="18661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560504" y="1301016"/>
            <a:ext cx="17110655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335454" y="1488132"/>
            <a:ext cx="9792563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Which cities have the highest concentration of Prime members?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861005" y="4243513"/>
            <a:ext cx="1606335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There are 17 cities that have highest concentration of Prime Members and each city has 2 prime members.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3765243" y="219818"/>
            <a:ext cx="1082792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14 – Real-World Analysis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560503" y="5478634"/>
            <a:ext cx="17115295" cy="4389266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3043900" y="6253983"/>
            <a:ext cx="11697563" cy="24023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555864" y="5444068"/>
            <a:ext cx="17115295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4908793" y="5602982"/>
            <a:ext cx="8179779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What are the top 3 most frequently ordered categories?</a:t>
            </a:r>
          </a:p>
          <a:p>
            <a:r>
              <a:rPr lang="en-IN" sz="2132" b="1" dirty="0">
                <a:solidFill>
                  <a:srgbClr val="04001E"/>
                </a:solidFill>
                <a:latin typeface="DM Sans Bold"/>
              </a:rPr>
              <a:t>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1752600" y="9002111"/>
            <a:ext cx="1428837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The top 3 most frequently ordered categories are Meat, Fruits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 and</a:t>
            </a: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 Snacks categories.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3344603" y="6347180"/>
            <a:ext cx="1109616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Category,count(Order_id) as Total_orders from products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order_details on products.Product_id=order_details.Product_id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category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Total_orders desc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limit 3;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C9F2D-3E8F-5F29-5611-CACBA088F7D9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AD9140C-0225-AFE5-6700-F3D14D2B6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9FF35-A05B-4E6A-FF27-B41C774819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FB29A7-6919-FEC7-A366-1BC48645DEAE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29C438A-E1DC-E2D6-72A5-206DA39A77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8258-55F7-5123-B6D3-88EFF08B9F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4A1C696E-EE6F-C6D2-C34D-1A32E38498FC}"/>
              </a:ext>
            </a:extLst>
          </p:cNvPr>
          <p:cNvSpPr txBox="1"/>
          <p:nvPr/>
        </p:nvSpPr>
        <p:spPr>
          <a:xfrm>
            <a:off x="2931720" y="2361468"/>
            <a:ext cx="1260002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city,count(Prime_Member) as Total_Prime_members from customers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Prime_Member='yes’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city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count(Prime_Member) desc;</a:t>
            </a:r>
          </a:p>
        </p:txBody>
      </p:sp>
    </p:spTree>
    <p:extLst>
      <p:ext uri="{BB962C8B-B14F-4D97-AF65-F5344CB8AC3E}">
        <p14:creationId xmlns:p14="http://schemas.microsoft.com/office/powerpoint/2010/main" val="42604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9">
            <a:extLst>
              <a:ext uri="{FF2B5EF4-FFF2-40B4-BE49-F238E27FC236}">
                <a16:creationId xmlns:a16="http://schemas.microsoft.com/office/drawing/2014/main" id="{5654D718-DBBD-5DF2-1F10-5FE1D1C6A442}"/>
              </a:ext>
            </a:extLst>
          </p:cNvPr>
          <p:cNvGrpSpPr/>
          <p:nvPr/>
        </p:nvGrpSpPr>
        <p:grpSpPr>
          <a:xfrm>
            <a:off x="0" y="-899359"/>
            <a:ext cx="18288000" cy="2590367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3062135-1C46-A409-7A69-D36CF2BA99D8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C755A097-FA82-0AB0-F333-BBAC5E6B5872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26B23CCF-BCD5-CCA8-7409-03657E37D012}"/>
              </a:ext>
            </a:extLst>
          </p:cNvPr>
          <p:cNvSpPr/>
          <p:nvPr/>
        </p:nvSpPr>
        <p:spPr>
          <a:xfrm rot="1313163">
            <a:off x="15023002" y="-1521857"/>
            <a:ext cx="8445464" cy="4965892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8949D48B-D00C-0C28-1945-8F7454D5F38A}"/>
              </a:ext>
            </a:extLst>
          </p:cNvPr>
          <p:cNvSpPr/>
          <p:nvPr/>
        </p:nvSpPr>
        <p:spPr>
          <a:xfrm rot="1313163">
            <a:off x="-3944816" y="7741731"/>
            <a:ext cx="8400036" cy="3762679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062593" y="402565"/>
            <a:ext cx="7845600" cy="76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sz="5400" spc="207" dirty="0">
                <a:solidFill>
                  <a:srgbClr val="FFFFFF"/>
                </a:solidFill>
                <a:latin typeface="Nourd Bold" panose="020B0604020202020204" charset="0"/>
                <a:ea typeface="Open Sans" panose="020B0606030504020204" pitchFamily="34" charset="0"/>
                <a:cs typeface="Open Sans" panose="020B0606030504020204" pitchFamily="34" charset="0"/>
                <a:sym typeface="Codec Pro ExtraBold"/>
              </a:rPr>
              <a:t>Introduction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C2DEF684-F26A-CD81-4650-F9117C37799F}"/>
              </a:ext>
            </a:extLst>
          </p:cNvPr>
          <p:cNvSpPr txBox="1"/>
          <p:nvPr/>
        </p:nvSpPr>
        <p:spPr>
          <a:xfrm>
            <a:off x="537359" y="2266308"/>
            <a:ext cx="2739241" cy="468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Domain: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73EAF-8E1D-AD16-4C3C-83B72D95784E}"/>
              </a:ext>
            </a:extLst>
          </p:cNvPr>
          <p:cNvSpPr txBox="1"/>
          <p:nvPr/>
        </p:nvSpPr>
        <p:spPr>
          <a:xfrm>
            <a:off x="537359" y="2997406"/>
            <a:ext cx="17134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Amazon Fresh is an e-commerce platform specializing in groceries and daily essentials which has 6 different product categories Bakery, Dairy, Meat, Snacks, Fruits and Vegetables. </a:t>
            </a:r>
            <a:endParaRPr lang="en-IN" sz="3000" dirty="0"/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DEEB63D2-22C3-54D4-1467-0D95097D9EA3}"/>
              </a:ext>
            </a:extLst>
          </p:cNvPr>
          <p:cNvSpPr txBox="1"/>
          <p:nvPr/>
        </p:nvSpPr>
        <p:spPr>
          <a:xfrm>
            <a:off x="570016" y="5148943"/>
            <a:ext cx="2325584" cy="46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Project: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02A5F-78F1-1B1C-C70F-B7E19C24428D}"/>
              </a:ext>
            </a:extLst>
          </p:cNvPr>
          <p:cNvSpPr txBox="1"/>
          <p:nvPr/>
        </p:nvSpPr>
        <p:spPr>
          <a:xfrm>
            <a:off x="655880" y="6044023"/>
            <a:ext cx="1701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Amazon Fresh e-commerce platform management seeks to optimize operations, enhance customer satisfaction, and boost revenue. This project aims to solve key business problems, such as identifying top-performing products, analyzing customer purchasing patterns, and ensuring inventory management aligns with demand trends.</a:t>
            </a:r>
            <a:endParaRPr lang="en-IN" sz="3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2A316D-0EFF-3333-1991-11AAE78C2763}"/>
              </a:ext>
            </a:extLst>
          </p:cNvPr>
          <p:cNvCxnSpPr/>
          <p:nvPr/>
        </p:nvCxnSpPr>
        <p:spPr>
          <a:xfrm>
            <a:off x="-79305" y="4457700"/>
            <a:ext cx="1844660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76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5D707711-2A2D-5742-43DB-940152DD8ACC}"/>
              </a:ext>
            </a:extLst>
          </p:cNvPr>
          <p:cNvSpPr/>
          <p:nvPr/>
        </p:nvSpPr>
        <p:spPr>
          <a:xfrm rot="1313163">
            <a:off x="-4564452" y="7240559"/>
            <a:ext cx="8620305" cy="4656987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22082D27-6780-0889-7923-D5369D77930F}"/>
              </a:ext>
            </a:extLst>
          </p:cNvPr>
          <p:cNvGrpSpPr/>
          <p:nvPr/>
        </p:nvGrpSpPr>
        <p:grpSpPr>
          <a:xfrm>
            <a:off x="0" y="-899358"/>
            <a:ext cx="18288000" cy="2415800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840E9C1-6530-51B8-1831-8F2E20FC14F3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0B508B15-B684-BD2B-5686-B32894BBD23F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DF37A5CC-4529-1F90-15A4-EBDCA4CB74EF}"/>
              </a:ext>
            </a:extLst>
          </p:cNvPr>
          <p:cNvSpPr txBox="1"/>
          <p:nvPr/>
        </p:nvSpPr>
        <p:spPr>
          <a:xfrm>
            <a:off x="3197273" y="275892"/>
            <a:ext cx="6293157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Nourd Bold"/>
                <a:ea typeface="Nourd Bold"/>
                <a:cs typeface="Nourd Bold"/>
                <a:sym typeface="Nourd Bold"/>
              </a:rPr>
              <a:t>Business Insights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5F432F14-6786-E2EB-CAC8-281CBD96CBF5}"/>
              </a:ext>
            </a:extLst>
          </p:cNvPr>
          <p:cNvSpPr/>
          <p:nvPr/>
        </p:nvSpPr>
        <p:spPr>
          <a:xfrm>
            <a:off x="12679244" y="0"/>
            <a:ext cx="59747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" r="-11111" b="-901"/>
            </a:stretch>
          </a:blipFill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F19BB8-CC7A-1C9F-F383-5D905485B076}"/>
              </a:ext>
            </a:extLst>
          </p:cNvPr>
          <p:cNvSpPr txBox="1"/>
          <p:nvPr/>
        </p:nvSpPr>
        <p:spPr>
          <a:xfrm>
            <a:off x="533400" y="160243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Insights: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96C057C-EC1D-3634-B02A-03E7E2B8239D}"/>
              </a:ext>
            </a:extLst>
          </p:cNvPr>
          <p:cNvSpPr txBox="1"/>
          <p:nvPr/>
        </p:nvSpPr>
        <p:spPr>
          <a:xfrm>
            <a:off x="1334513" y="2229097"/>
            <a:ext cx="10880265" cy="10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customers from the age 24 and 69 placed maximum orders of 165 and 164 respectively.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customers from the South James city placed maximum orders where as the total order amount is 97K.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9631F93A-7E07-C420-2F26-1EF0F4027449}"/>
              </a:ext>
            </a:extLst>
          </p:cNvPr>
          <p:cNvSpPr txBox="1"/>
          <p:nvPr/>
        </p:nvSpPr>
        <p:spPr>
          <a:xfrm>
            <a:off x="592447" y="3373865"/>
            <a:ext cx="4800600" cy="552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Product Management: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A5859698-1130-677C-289C-A4FEE098D313}"/>
              </a:ext>
            </a:extLst>
          </p:cNvPr>
          <p:cNvSpPr txBox="1"/>
          <p:nvPr/>
        </p:nvSpPr>
        <p:spPr>
          <a:xfrm>
            <a:off x="1334513" y="4066156"/>
            <a:ext cx="11260260" cy="240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Meat product category sold maximum quantities compared to other categories where as Bakery product category sold least quantities.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All the produc</a:t>
            </a:r>
            <a:r>
              <a:rPr lang="en-US" sz="1931" dirty="0">
                <a:latin typeface="DM Sans"/>
                <a:ea typeface="DM Sans"/>
                <a:cs typeface="DM Sans"/>
                <a:sym typeface="DM Sans"/>
              </a:rPr>
              <a:t>t categories stocks are more than enough to manage the sale. The stock quantity of the product categories are 100% higher than the sale quantity. 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ea typeface="DM Sans"/>
                <a:cs typeface="DM Sans"/>
                <a:sym typeface="DM Sans"/>
              </a:rPr>
              <a:t>These products have short expiry due to which its preferrable to maintain low stocks as it might lead to loss if the product has been expired before the sale.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1931" u="none" strike="noStrike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CF45DB4-708E-2378-F6B1-8AF140ADEC93}"/>
              </a:ext>
            </a:extLst>
          </p:cNvPr>
          <p:cNvSpPr txBox="1"/>
          <p:nvPr/>
        </p:nvSpPr>
        <p:spPr>
          <a:xfrm>
            <a:off x="592447" y="6196521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Revenue Analysis: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FFCA129-E470-1307-1BFB-95B3B3685290}"/>
              </a:ext>
            </a:extLst>
          </p:cNvPr>
          <p:cNvSpPr txBox="1"/>
          <p:nvPr/>
        </p:nvSpPr>
        <p:spPr>
          <a:xfrm>
            <a:off x="1334513" y="6958946"/>
            <a:ext cx="10880265" cy="10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The maximum revenue generated product category is meat which is of 9.84 Lakhs.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sz="1931" dirty="0">
                <a:latin typeface="DM Sans"/>
              </a:rPr>
              <a:t>The Massachusetts and New Hampshire states have generated maximum revenue of 7.5 Lakhs each.</a:t>
            </a:r>
            <a:endParaRPr lang="en-US" sz="1931" dirty="0">
              <a:latin typeface="DM Sans"/>
              <a:sym typeface="DM Sans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DA24E0C-0C41-7E40-C50C-A23AD97E56C0}"/>
              </a:ext>
            </a:extLst>
          </p:cNvPr>
          <p:cNvSpPr txBox="1"/>
          <p:nvPr/>
        </p:nvSpPr>
        <p:spPr>
          <a:xfrm>
            <a:off x="639896" y="7989139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Review Analysis: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028808CF-5F49-B03B-EC69-C0BF7707CAED}"/>
              </a:ext>
            </a:extLst>
          </p:cNvPr>
          <p:cNvSpPr txBox="1"/>
          <p:nvPr/>
        </p:nvSpPr>
        <p:spPr>
          <a:xfrm>
            <a:off x="1334513" y="8669825"/>
            <a:ext cx="10880265" cy="136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The maximum reviews provided was for Meat product category and maximum 1 and 2 ratings are also for Meat product category.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Almost all the products have equal number of 1 and 5 ratings. The management should focus on customer satisfaction in terms of quality.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7CD736D2-062B-BDEE-B158-7FD7BBED4BBF}"/>
              </a:ext>
            </a:extLst>
          </p:cNvPr>
          <p:cNvSpPr/>
          <p:nvPr/>
        </p:nvSpPr>
        <p:spPr>
          <a:xfrm rot="1313163">
            <a:off x="15306997" y="-1587287"/>
            <a:ext cx="8639477" cy="4482928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6667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06885" y="0"/>
            <a:ext cx="3913903" cy="3460974"/>
            <a:chOff x="0" y="0"/>
            <a:chExt cx="1238442" cy="1095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8442" cy="1095125"/>
            </a:xfrm>
            <a:custGeom>
              <a:avLst/>
              <a:gdLst/>
              <a:ahLst/>
              <a:cxnLst/>
              <a:rect l="l" t="t" r="r" b="b"/>
              <a:pathLst>
                <a:path w="1238442" h="1095125">
                  <a:moveTo>
                    <a:pt x="45495" y="0"/>
                  </a:moveTo>
                  <a:lnTo>
                    <a:pt x="1192946" y="0"/>
                  </a:lnTo>
                  <a:cubicBezTo>
                    <a:pt x="1218073" y="0"/>
                    <a:pt x="1238442" y="20369"/>
                    <a:pt x="1238442" y="45495"/>
                  </a:cubicBezTo>
                  <a:lnTo>
                    <a:pt x="1238442" y="1049630"/>
                  </a:lnTo>
                  <a:cubicBezTo>
                    <a:pt x="1238442" y="1061696"/>
                    <a:pt x="1233648" y="1073268"/>
                    <a:pt x="1225116" y="1081800"/>
                  </a:cubicBezTo>
                  <a:cubicBezTo>
                    <a:pt x="1216584" y="1090332"/>
                    <a:pt x="1205012" y="1095125"/>
                    <a:pt x="1192946" y="1095125"/>
                  </a:cubicBezTo>
                  <a:lnTo>
                    <a:pt x="45495" y="1095125"/>
                  </a:lnTo>
                  <a:cubicBezTo>
                    <a:pt x="33429" y="1095125"/>
                    <a:pt x="21857" y="1090332"/>
                    <a:pt x="13325" y="1081800"/>
                  </a:cubicBezTo>
                  <a:cubicBezTo>
                    <a:pt x="4793" y="1073268"/>
                    <a:pt x="0" y="1061696"/>
                    <a:pt x="0" y="1049630"/>
                  </a:cubicBezTo>
                  <a:lnTo>
                    <a:pt x="0" y="45495"/>
                  </a:lnTo>
                  <a:cubicBezTo>
                    <a:pt x="0" y="33429"/>
                    <a:pt x="4793" y="21857"/>
                    <a:pt x="13325" y="13325"/>
                  </a:cubicBezTo>
                  <a:cubicBezTo>
                    <a:pt x="21857" y="4793"/>
                    <a:pt x="33429" y="0"/>
                    <a:pt x="45495" y="0"/>
                  </a:cubicBezTo>
                  <a:close/>
                </a:path>
              </a:pathLst>
            </a:custGeom>
            <a:blipFill>
              <a:blip r:embed="rId2"/>
              <a:stretch>
                <a:fillRect t="-25391" b="-253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32440" y="7992156"/>
            <a:ext cx="4855560" cy="2445007"/>
            <a:chOff x="0" y="0"/>
            <a:chExt cx="1668675" cy="84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8675" cy="840258"/>
            </a:xfrm>
            <a:custGeom>
              <a:avLst/>
              <a:gdLst/>
              <a:ahLst/>
              <a:cxnLst/>
              <a:rect l="l" t="t" r="r" b="b"/>
              <a:pathLst>
                <a:path w="1668675" h="840258">
                  <a:moveTo>
                    <a:pt x="36672" y="0"/>
                  </a:moveTo>
                  <a:lnTo>
                    <a:pt x="1632003" y="0"/>
                  </a:lnTo>
                  <a:cubicBezTo>
                    <a:pt x="1652257" y="0"/>
                    <a:pt x="1668675" y="16419"/>
                    <a:pt x="1668675" y="36672"/>
                  </a:cubicBezTo>
                  <a:lnTo>
                    <a:pt x="1668675" y="803586"/>
                  </a:lnTo>
                  <a:cubicBezTo>
                    <a:pt x="1668675" y="823839"/>
                    <a:pt x="1652257" y="840258"/>
                    <a:pt x="1632003" y="840258"/>
                  </a:cubicBezTo>
                  <a:lnTo>
                    <a:pt x="36672" y="840258"/>
                  </a:lnTo>
                  <a:cubicBezTo>
                    <a:pt x="16419" y="840258"/>
                    <a:pt x="0" y="823839"/>
                    <a:pt x="0" y="803586"/>
                  </a:cubicBezTo>
                  <a:lnTo>
                    <a:pt x="0" y="36672"/>
                  </a:lnTo>
                  <a:cubicBezTo>
                    <a:pt x="0" y="16419"/>
                    <a:pt x="16419" y="0"/>
                    <a:pt x="36672" y="0"/>
                  </a:cubicBezTo>
                  <a:close/>
                </a:path>
              </a:pathLst>
            </a:custGeom>
            <a:blipFill>
              <a:blip r:embed="rId3"/>
              <a:stretch>
                <a:fillRect t="-82393" b="-8239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55213" y="9892057"/>
            <a:ext cx="3970543" cy="545106"/>
            <a:chOff x="0" y="0"/>
            <a:chExt cx="1159728" cy="159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728" cy="159216"/>
            </a:xfrm>
            <a:custGeom>
              <a:avLst/>
              <a:gdLst/>
              <a:ahLst/>
              <a:cxnLst/>
              <a:rect l="l" t="t" r="r" b="b"/>
              <a:pathLst>
                <a:path w="1159728" h="159216">
                  <a:moveTo>
                    <a:pt x="44846" y="0"/>
                  </a:moveTo>
                  <a:lnTo>
                    <a:pt x="1114882" y="0"/>
                  </a:lnTo>
                  <a:cubicBezTo>
                    <a:pt x="1126776" y="0"/>
                    <a:pt x="1138183" y="4725"/>
                    <a:pt x="1146593" y="13135"/>
                  </a:cubicBezTo>
                  <a:cubicBezTo>
                    <a:pt x="1155003" y="21545"/>
                    <a:pt x="1159728" y="32952"/>
                    <a:pt x="1159728" y="44846"/>
                  </a:cubicBezTo>
                  <a:lnTo>
                    <a:pt x="1159728" y="114370"/>
                  </a:lnTo>
                  <a:cubicBezTo>
                    <a:pt x="1159728" y="126264"/>
                    <a:pt x="1155003" y="137671"/>
                    <a:pt x="1146593" y="146081"/>
                  </a:cubicBezTo>
                  <a:cubicBezTo>
                    <a:pt x="1138183" y="154491"/>
                    <a:pt x="1126776" y="159216"/>
                    <a:pt x="1114882" y="159216"/>
                  </a:cubicBezTo>
                  <a:lnTo>
                    <a:pt x="44846" y="159216"/>
                  </a:lnTo>
                  <a:cubicBezTo>
                    <a:pt x="32952" y="159216"/>
                    <a:pt x="21545" y="154491"/>
                    <a:pt x="13135" y="146081"/>
                  </a:cubicBezTo>
                  <a:cubicBezTo>
                    <a:pt x="4725" y="137671"/>
                    <a:pt x="0" y="126264"/>
                    <a:pt x="0" y="114370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blipFill>
              <a:blip r:embed="rId4"/>
              <a:stretch>
                <a:fillRect t="-496639" b="-49663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125756" y="9341150"/>
            <a:ext cx="8306684" cy="1096013"/>
            <a:chOff x="0" y="0"/>
            <a:chExt cx="2426241" cy="3201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6241" cy="320127"/>
            </a:xfrm>
            <a:custGeom>
              <a:avLst/>
              <a:gdLst/>
              <a:ahLst/>
              <a:cxnLst/>
              <a:rect l="l" t="t" r="r" b="b"/>
              <a:pathLst>
                <a:path w="2426241" h="320127">
                  <a:moveTo>
                    <a:pt x="21436" y="0"/>
                  </a:moveTo>
                  <a:lnTo>
                    <a:pt x="2404805" y="0"/>
                  </a:lnTo>
                  <a:cubicBezTo>
                    <a:pt x="2410490" y="0"/>
                    <a:pt x="2415942" y="2258"/>
                    <a:pt x="2419963" y="6279"/>
                  </a:cubicBezTo>
                  <a:cubicBezTo>
                    <a:pt x="2423983" y="10299"/>
                    <a:pt x="2426241" y="15751"/>
                    <a:pt x="2426241" y="21436"/>
                  </a:cubicBezTo>
                  <a:lnTo>
                    <a:pt x="2426241" y="298690"/>
                  </a:lnTo>
                  <a:cubicBezTo>
                    <a:pt x="2426241" y="304376"/>
                    <a:pt x="2423983" y="309828"/>
                    <a:pt x="2419963" y="313848"/>
                  </a:cubicBezTo>
                  <a:cubicBezTo>
                    <a:pt x="2415942" y="317868"/>
                    <a:pt x="2410490" y="320127"/>
                    <a:pt x="2404805" y="320127"/>
                  </a:cubicBezTo>
                  <a:lnTo>
                    <a:pt x="21436" y="320127"/>
                  </a:lnTo>
                  <a:cubicBezTo>
                    <a:pt x="15751" y="320127"/>
                    <a:pt x="10299" y="317868"/>
                    <a:pt x="6279" y="313848"/>
                  </a:cubicBezTo>
                  <a:cubicBezTo>
                    <a:pt x="2258" y="309828"/>
                    <a:pt x="0" y="304376"/>
                    <a:pt x="0" y="298690"/>
                  </a:cubicBezTo>
                  <a:lnTo>
                    <a:pt x="0" y="21436"/>
                  </a:lnTo>
                  <a:cubicBezTo>
                    <a:pt x="0" y="15751"/>
                    <a:pt x="2258" y="10299"/>
                    <a:pt x="6279" y="6279"/>
                  </a:cubicBezTo>
                  <a:cubicBezTo>
                    <a:pt x="10299" y="2258"/>
                    <a:pt x="15751" y="0"/>
                    <a:pt x="21436" y="0"/>
                  </a:cubicBezTo>
                  <a:close/>
                </a:path>
              </a:pathLst>
            </a:custGeom>
            <a:blipFill>
              <a:blip r:embed="rId5"/>
              <a:stretch>
                <a:fillRect t="-518780" b="-51878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672455" y="4570412"/>
            <a:ext cx="10943091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 spc="-199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Thank You!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2585184"/>
            <a:ext cx="2168919" cy="2658956"/>
            <a:chOff x="0" y="0"/>
            <a:chExt cx="633504" cy="7766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3504" cy="776636"/>
            </a:xfrm>
            <a:custGeom>
              <a:avLst/>
              <a:gdLst/>
              <a:ahLst/>
              <a:cxnLst/>
              <a:rect l="l" t="t" r="r" b="b"/>
              <a:pathLst>
                <a:path w="633504" h="776636">
                  <a:moveTo>
                    <a:pt x="82098" y="0"/>
                  </a:moveTo>
                  <a:lnTo>
                    <a:pt x="551406" y="0"/>
                  </a:lnTo>
                  <a:cubicBezTo>
                    <a:pt x="596748" y="0"/>
                    <a:pt x="633504" y="36757"/>
                    <a:pt x="633504" y="82098"/>
                  </a:cubicBezTo>
                  <a:lnTo>
                    <a:pt x="633504" y="694538"/>
                  </a:lnTo>
                  <a:cubicBezTo>
                    <a:pt x="633504" y="739879"/>
                    <a:pt x="596748" y="776636"/>
                    <a:pt x="551406" y="776636"/>
                  </a:cubicBezTo>
                  <a:lnTo>
                    <a:pt x="82098" y="776636"/>
                  </a:lnTo>
                  <a:cubicBezTo>
                    <a:pt x="36757" y="776636"/>
                    <a:pt x="0" y="739879"/>
                    <a:pt x="0" y="694538"/>
                  </a:cubicBezTo>
                  <a:lnTo>
                    <a:pt x="0" y="82098"/>
                  </a:lnTo>
                  <a:cubicBezTo>
                    <a:pt x="0" y="36757"/>
                    <a:pt x="36757" y="0"/>
                    <a:pt x="82098" y="0"/>
                  </a:cubicBezTo>
                  <a:close/>
                </a:path>
              </a:pathLst>
            </a:custGeom>
            <a:blipFill>
              <a:blip r:embed="rId6"/>
              <a:stretch>
                <a:fillRect l="-42002" r="-4200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372105" y="-1164180"/>
            <a:ext cx="6626519" cy="3749364"/>
            <a:chOff x="0" y="0"/>
            <a:chExt cx="1935493" cy="1095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5493" cy="1095125"/>
            </a:xfrm>
            <a:custGeom>
              <a:avLst/>
              <a:gdLst/>
              <a:ahLst/>
              <a:cxnLst/>
              <a:rect l="l" t="t" r="r" b="b"/>
              <a:pathLst>
                <a:path w="1935493" h="1095125">
                  <a:moveTo>
                    <a:pt x="26871" y="0"/>
                  </a:moveTo>
                  <a:lnTo>
                    <a:pt x="1908622" y="0"/>
                  </a:lnTo>
                  <a:cubicBezTo>
                    <a:pt x="1923463" y="0"/>
                    <a:pt x="1935493" y="12031"/>
                    <a:pt x="1935493" y="26871"/>
                  </a:cubicBezTo>
                  <a:lnTo>
                    <a:pt x="1935493" y="1068254"/>
                  </a:lnTo>
                  <a:cubicBezTo>
                    <a:pt x="1935493" y="1075381"/>
                    <a:pt x="1932662" y="1082216"/>
                    <a:pt x="1927623" y="1087255"/>
                  </a:cubicBezTo>
                  <a:cubicBezTo>
                    <a:pt x="1922584" y="1092294"/>
                    <a:pt x="1915749" y="1095125"/>
                    <a:pt x="1908622" y="1095125"/>
                  </a:cubicBezTo>
                  <a:lnTo>
                    <a:pt x="26871" y="1095125"/>
                  </a:lnTo>
                  <a:cubicBezTo>
                    <a:pt x="12031" y="1095125"/>
                    <a:pt x="0" y="1083095"/>
                    <a:pt x="0" y="1068254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blipFill>
              <a:blip r:embed="rId7"/>
              <a:stretch>
                <a:fillRect t="-67824" b="-6782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6184427" y="5333201"/>
            <a:ext cx="2103573" cy="2658956"/>
            <a:chOff x="0" y="0"/>
            <a:chExt cx="614418" cy="7766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4418" cy="776636"/>
            </a:xfrm>
            <a:custGeom>
              <a:avLst/>
              <a:gdLst/>
              <a:ahLst/>
              <a:cxnLst/>
              <a:rect l="l" t="t" r="r" b="b"/>
              <a:pathLst>
                <a:path w="614418" h="776636">
                  <a:moveTo>
                    <a:pt x="84648" y="0"/>
                  </a:moveTo>
                  <a:lnTo>
                    <a:pt x="529769" y="0"/>
                  </a:lnTo>
                  <a:cubicBezTo>
                    <a:pt x="552219" y="0"/>
                    <a:pt x="573750" y="8918"/>
                    <a:pt x="589625" y="24793"/>
                  </a:cubicBezTo>
                  <a:cubicBezTo>
                    <a:pt x="605499" y="40668"/>
                    <a:pt x="614418" y="62198"/>
                    <a:pt x="614418" y="84648"/>
                  </a:cubicBezTo>
                  <a:lnTo>
                    <a:pt x="614418" y="691987"/>
                  </a:lnTo>
                  <a:cubicBezTo>
                    <a:pt x="614418" y="714437"/>
                    <a:pt x="605499" y="735968"/>
                    <a:pt x="589625" y="751843"/>
                  </a:cubicBezTo>
                  <a:cubicBezTo>
                    <a:pt x="573750" y="767717"/>
                    <a:pt x="552219" y="776636"/>
                    <a:pt x="529769" y="776636"/>
                  </a:cubicBezTo>
                  <a:lnTo>
                    <a:pt x="84648" y="776636"/>
                  </a:lnTo>
                  <a:cubicBezTo>
                    <a:pt x="62198" y="776636"/>
                    <a:pt x="40668" y="767717"/>
                    <a:pt x="24793" y="751843"/>
                  </a:cubicBezTo>
                  <a:cubicBezTo>
                    <a:pt x="8918" y="735968"/>
                    <a:pt x="0" y="714437"/>
                    <a:pt x="0" y="691987"/>
                  </a:cubicBezTo>
                  <a:lnTo>
                    <a:pt x="0" y="84648"/>
                  </a:lnTo>
                  <a:cubicBezTo>
                    <a:pt x="0" y="62198"/>
                    <a:pt x="8918" y="40668"/>
                    <a:pt x="24793" y="24793"/>
                  </a:cubicBezTo>
                  <a:cubicBezTo>
                    <a:pt x="40668" y="8918"/>
                    <a:pt x="62198" y="0"/>
                    <a:pt x="84648" y="0"/>
                  </a:cubicBezTo>
                  <a:close/>
                </a:path>
              </a:pathLst>
            </a:custGeom>
            <a:blipFill>
              <a:blip r:embed="rId8"/>
              <a:stretch>
                <a:fillRect t="-3394" b="-339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7628044"/>
            <a:ext cx="1155213" cy="2658956"/>
            <a:chOff x="0" y="0"/>
            <a:chExt cx="337418" cy="7766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7418" cy="776636"/>
            </a:xfrm>
            <a:custGeom>
              <a:avLst/>
              <a:gdLst/>
              <a:ahLst/>
              <a:cxnLst/>
              <a:rect l="l" t="t" r="r" b="b"/>
              <a:pathLst>
                <a:path w="337418" h="776636">
                  <a:moveTo>
                    <a:pt x="154140" y="0"/>
                  </a:moveTo>
                  <a:lnTo>
                    <a:pt x="183278" y="0"/>
                  </a:lnTo>
                  <a:cubicBezTo>
                    <a:pt x="268407" y="0"/>
                    <a:pt x="337418" y="69011"/>
                    <a:pt x="337418" y="154140"/>
                  </a:cubicBezTo>
                  <a:lnTo>
                    <a:pt x="337418" y="622496"/>
                  </a:lnTo>
                  <a:cubicBezTo>
                    <a:pt x="337418" y="663376"/>
                    <a:pt x="321178" y="702582"/>
                    <a:pt x="292272" y="731489"/>
                  </a:cubicBezTo>
                  <a:cubicBezTo>
                    <a:pt x="263365" y="760396"/>
                    <a:pt x="224159" y="776636"/>
                    <a:pt x="183278" y="776636"/>
                  </a:cubicBezTo>
                  <a:lnTo>
                    <a:pt x="154140" y="776636"/>
                  </a:lnTo>
                  <a:cubicBezTo>
                    <a:pt x="69011" y="776636"/>
                    <a:pt x="0" y="707625"/>
                    <a:pt x="0" y="622496"/>
                  </a:cubicBezTo>
                  <a:lnTo>
                    <a:pt x="0" y="154140"/>
                  </a:lnTo>
                  <a:cubicBezTo>
                    <a:pt x="0" y="69011"/>
                    <a:pt x="69011" y="0"/>
                    <a:pt x="154140" y="0"/>
                  </a:cubicBezTo>
                  <a:close/>
                </a:path>
              </a:pathLst>
            </a:custGeom>
            <a:blipFill>
              <a:blip r:embed="rId9"/>
              <a:stretch>
                <a:fillRect l="-36313" r="-36313"/>
              </a:stretch>
            </a:blip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12673C9-AF6B-986A-DAE3-0ED6C5219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1652" y="402802"/>
            <a:ext cx="3931936" cy="3058172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C0876F0-90D9-1548-16F9-5B8333D8EA21}"/>
              </a:ext>
            </a:extLst>
          </p:cNvPr>
          <p:cNvSpPr txBox="1"/>
          <p:nvPr/>
        </p:nvSpPr>
        <p:spPr>
          <a:xfrm>
            <a:off x="5562429" y="7019907"/>
            <a:ext cx="387039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stdurai95@gmail.com</a:t>
            </a:r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5DCA0CBC-11E6-4CEA-AC7C-574423BBF62B}"/>
              </a:ext>
            </a:extLst>
          </p:cNvPr>
          <p:cNvSpPr/>
          <p:nvPr/>
        </p:nvSpPr>
        <p:spPr>
          <a:xfrm>
            <a:off x="4953000" y="6996001"/>
            <a:ext cx="463944" cy="490263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E9C16AF6-CE15-EB89-EAF8-EBE0A21F206B}"/>
              </a:ext>
            </a:extLst>
          </p:cNvPr>
          <p:cNvSpPr txBox="1"/>
          <p:nvPr/>
        </p:nvSpPr>
        <p:spPr>
          <a:xfrm>
            <a:off x="4953000" y="6451643"/>
            <a:ext cx="62484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Thambidurai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Sundaramoorthy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8D6DCB4-1ED0-4301-3D77-9723E5FE7800}"/>
              </a:ext>
            </a:extLst>
          </p:cNvPr>
          <p:cNvSpPr/>
          <p:nvPr/>
        </p:nvSpPr>
        <p:spPr>
          <a:xfrm rot="1313163">
            <a:off x="-4377033" y="7173325"/>
            <a:ext cx="8620305" cy="4656987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-899359"/>
            <a:ext cx="18288000" cy="2590367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062593" y="402565"/>
            <a:ext cx="7845600" cy="76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sz="5400" spc="207" dirty="0">
                <a:solidFill>
                  <a:srgbClr val="FFFFFF"/>
                </a:solidFill>
                <a:latin typeface="Nourd Bold" panose="020B0604020202020204" charset="0"/>
                <a:ea typeface="Open Sans" panose="020B0606030504020204" pitchFamily="34" charset="0"/>
                <a:cs typeface="Open Sans" panose="020B0606030504020204" pitchFamily="34" charset="0"/>
                <a:sym typeface="Codec Pro ExtraBold"/>
              </a:rPr>
              <a:t>Objective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0D5D444B-C299-2F44-6112-45C5538066B3}"/>
              </a:ext>
            </a:extLst>
          </p:cNvPr>
          <p:cNvSpPr txBox="1"/>
          <p:nvPr/>
        </p:nvSpPr>
        <p:spPr>
          <a:xfrm>
            <a:off x="748374" y="4091948"/>
            <a:ext cx="15636342" cy="46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The business use case is of follows: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C30C0-3AA2-CA59-784C-E22C9E939F4F}"/>
              </a:ext>
            </a:extLst>
          </p:cNvPr>
          <p:cNvSpPr txBox="1"/>
          <p:nvPr/>
        </p:nvSpPr>
        <p:spPr>
          <a:xfrm>
            <a:off x="990600" y="4922837"/>
            <a:ext cx="16764000" cy="314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identify the top customers and cities for targeted marketing.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product demand, stock levels, and performance of product categories.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key suppliers and optimize supply chain operations.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generate revenue trends and identify high-performing regions or categories.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enhance product offerings and improve customer experience using reviews.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3B05BB7A-75C8-E41D-E35F-FD00D196F0C4}"/>
              </a:ext>
            </a:extLst>
          </p:cNvPr>
          <p:cNvSpPr/>
          <p:nvPr/>
        </p:nvSpPr>
        <p:spPr>
          <a:xfrm rot="1313163">
            <a:off x="14754879" y="-1370433"/>
            <a:ext cx="8639477" cy="4482928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19C54-B8A4-0CB4-9EB4-ED8510AB60A0}"/>
              </a:ext>
            </a:extLst>
          </p:cNvPr>
          <p:cNvSpPr txBox="1"/>
          <p:nvPr/>
        </p:nvSpPr>
        <p:spPr>
          <a:xfrm>
            <a:off x="990600" y="1889631"/>
            <a:ext cx="152400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Business Analyst, </a:t>
            </a:r>
            <a:r>
              <a:rPr lang="en-US" sz="24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is to design a relational database for Amazon Fresh that organizes this data efficiently, allows for meaningful analysis, and supports critical business decisions. </a:t>
            </a:r>
          </a:p>
        </p:txBody>
      </p:sp>
    </p:spTree>
    <p:extLst>
      <p:ext uri="{BB962C8B-B14F-4D97-AF65-F5344CB8AC3E}">
        <p14:creationId xmlns:p14="http://schemas.microsoft.com/office/powerpoint/2010/main" val="387249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 rot="1313163">
            <a:off x="14876316" y="-1996573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8853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04987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24847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11614" y="1259060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14499" y="1259060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1122" y="1259060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65582" y="252284"/>
            <a:ext cx="8197288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400" b="1" dirty="0">
                <a:latin typeface="Nourd Bold" panose="020B0604020202020204" charset="0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6133" y="2526942"/>
            <a:ext cx="3432147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8843" y="3012024"/>
            <a:ext cx="3200745" cy="231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Products – 484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Product Categories: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Bakery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Dairy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Fruits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Meat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Snacks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Vegetables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2064" y="2483570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4379" y="3400656"/>
            <a:ext cx="3200745" cy="84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Orders – 5000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Order </a:t>
            </a:r>
            <a:b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Amount – 24.8 Million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09954" y="2503023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Orders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96147" y="3206047"/>
            <a:ext cx="4527982" cy="141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customers – 1000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o. of customers placed </a:t>
            </a:r>
            <a:b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orders – 989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No. of Prime Members – 505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No. of Non-Prime Members - 495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953EC48D-27FF-E2D8-9F19-A2EC84D44393}"/>
              </a:ext>
            </a:extLst>
          </p:cNvPr>
          <p:cNvSpPr/>
          <p:nvPr/>
        </p:nvSpPr>
        <p:spPr>
          <a:xfrm>
            <a:off x="4748407" y="1001207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6" name="Freeform 4">
            <a:extLst>
              <a:ext uri="{FF2B5EF4-FFF2-40B4-BE49-F238E27FC236}">
                <a16:creationId xmlns:a16="http://schemas.microsoft.com/office/drawing/2014/main" id="{7401CC7D-1185-5888-0BB6-D32CAAE3DDE4}"/>
              </a:ext>
            </a:extLst>
          </p:cNvPr>
          <p:cNvSpPr/>
          <p:nvPr/>
        </p:nvSpPr>
        <p:spPr>
          <a:xfrm>
            <a:off x="9431889" y="1001207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93EBCDCB-4409-9B8E-FC5A-E2CDB4AB3104}"/>
              </a:ext>
            </a:extLst>
          </p:cNvPr>
          <p:cNvSpPr/>
          <p:nvPr/>
        </p:nvSpPr>
        <p:spPr>
          <a:xfrm>
            <a:off x="11724847" y="10256728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2FA5E78C-B910-83DA-AEBD-8054B28FDA8E}"/>
              </a:ext>
            </a:extLst>
          </p:cNvPr>
          <p:cNvGrpSpPr/>
          <p:nvPr/>
        </p:nvGrpSpPr>
        <p:grpSpPr>
          <a:xfrm>
            <a:off x="4771168" y="5806064"/>
            <a:ext cx="4297048" cy="4206015"/>
            <a:chOff x="0" y="0"/>
            <a:chExt cx="1131733" cy="1107757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A91D0874-6B66-8DBE-402A-3AFDA166E9C2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C481764F-490C-9949-62E0-96D6BACAC04D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1" name="Group 9">
            <a:extLst>
              <a:ext uri="{FF2B5EF4-FFF2-40B4-BE49-F238E27FC236}">
                <a16:creationId xmlns:a16="http://schemas.microsoft.com/office/drawing/2014/main" id="{F5E10C3B-5E84-C7B0-5E2B-F10919C42114}"/>
              </a:ext>
            </a:extLst>
          </p:cNvPr>
          <p:cNvGrpSpPr/>
          <p:nvPr/>
        </p:nvGrpSpPr>
        <p:grpSpPr>
          <a:xfrm>
            <a:off x="9441401" y="5806064"/>
            <a:ext cx="4297048" cy="4206015"/>
            <a:chOff x="0" y="0"/>
            <a:chExt cx="1131733" cy="1107757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74AE05F-735C-01B2-D860-B2987311621E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AF923BF2-DCBB-74AD-71DB-6561540C9D83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7" name="TextBox 18">
            <a:extLst>
              <a:ext uri="{FF2B5EF4-FFF2-40B4-BE49-F238E27FC236}">
                <a16:creationId xmlns:a16="http://schemas.microsoft.com/office/drawing/2014/main" id="{ABB2B976-91A5-AED7-C466-F1921A76B742}"/>
              </a:ext>
            </a:extLst>
          </p:cNvPr>
          <p:cNvSpPr txBox="1"/>
          <p:nvPr/>
        </p:nvSpPr>
        <p:spPr>
          <a:xfrm>
            <a:off x="5116729" y="7358526"/>
            <a:ext cx="3432147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Suppliers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B7A849DD-4E34-1F14-A8D3-37499AF4989A}"/>
              </a:ext>
            </a:extLst>
          </p:cNvPr>
          <p:cNvSpPr txBox="1"/>
          <p:nvPr/>
        </p:nvSpPr>
        <p:spPr>
          <a:xfrm>
            <a:off x="9989552" y="7761150"/>
            <a:ext cx="3200745" cy="205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Ratings:</a:t>
            </a:r>
          </a:p>
          <a:p>
            <a:pPr marL="285750" lvl="0" indent="-285750" algn="ctr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1 – 388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2 – 425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3 – 428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4 – 376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5 - 383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TextBox 20">
            <a:extLst>
              <a:ext uri="{FF2B5EF4-FFF2-40B4-BE49-F238E27FC236}">
                <a16:creationId xmlns:a16="http://schemas.microsoft.com/office/drawing/2014/main" id="{A6EE64A7-4E6E-5646-C9B6-48C7614554EF}"/>
              </a:ext>
            </a:extLst>
          </p:cNvPr>
          <p:cNvSpPr txBox="1"/>
          <p:nvPr/>
        </p:nvSpPr>
        <p:spPr>
          <a:xfrm>
            <a:off x="10430287" y="7358526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latin typeface="DM Sans Bold"/>
                <a:ea typeface="DM Sans Bold"/>
                <a:cs typeface="DM Sans Bold"/>
                <a:sym typeface="DM Sans Bold"/>
              </a:rPr>
              <a:t>Reviews</a:t>
            </a:r>
          </a:p>
        </p:txBody>
      </p:sp>
      <p:sp>
        <p:nvSpPr>
          <p:cNvPr id="65" name="TextBox 26">
            <a:extLst>
              <a:ext uri="{FF2B5EF4-FFF2-40B4-BE49-F238E27FC236}">
                <a16:creationId xmlns:a16="http://schemas.microsoft.com/office/drawing/2014/main" id="{63049EDD-A348-0845-1175-29020C10C427}"/>
              </a:ext>
            </a:extLst>
          </p:cNvPr>
          <p:cNvSpPr txBox="1"/>
          <p:nvPr/>
        </p:nvSpPr>
        <p:spPr>
          <a:xfrm>
            <a:off x="5348131" y="8225483"/>
            <a:ext cx="3200745" cy="28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Suppliers - 100</a:t>
            </a:r>
          </a:p>
        </p:txBody>
      </p:sp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CC435A46-F665-0092-07E5-45C8664EE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8633" y="1487228"/>
            <a:ext cx="914400" cy="914400"/>
          </a:xfrm>
          <a:prstGeom prst="rect">
            <a:avLst/>
          </a:prstGeom>
        </p:spPr>
      </p:pic>
      <p:pic>
        <p:nvPicPr>
          <p:cNvPr id="69" name="Graphic 68" descr="Apple with solid fill">
            <a:extLst>
              <a:ext uri="{FF2B5EF4-FFF2-40B4-BE49-F238E27FC236}">
                <a16:creationId xmlns:a16="http://schemas.microsoft.com/office/drawing/2014/main" id="{9EA320AC-A69B-DEDA-19AB-1D136D7AD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016" y="1424701"/>
            <a:ext cx="914400" cy="914400"/>
          </a:xfrm>
          <a:prstGeom prst="rect">
            <a:avLst/>
          </a:prstGeom>
        </p:spPr>
      </p:pic>
      <p:pic>
        <p:nvPicPr>
          <p:cNvPr id="71" name="Graphic 70" descr="Daily calendar with solid fill">
            <a:extLst>
              <a:ext uri="{FF2B5EF4-FFF2-40B4-BE49-F238E27FC236}">
                <a16:creationId xmlns:a16="http://schemas.microsoft.com/office/drawing/2014/main" id="{7C38819E-6D75-991A-AE7B-53F2905E1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44967" y="1419470"/>
            <a:ext cx="914400" cy="914400"/>
          </a:xfrm>
          <a:prstGeom prst="rect">
            <a:avLst/>
          </a:prstGeom>
        </p:spPr>
      </p:pic>
      <p:pic>
        <p:nvPicPr>
          <p:cNvPr id="73" name="Graphic 72" descr="Customer review with solid fill">
            <a:extLst>
              <a:ext uri="{FF2B5EF4-FFF2-40B4-BE49-F238E27FC236}">
                <a16:creationId xmlns:a16="http://schemas.microsoft.com/office/drawing/2014/main" id="{3609865E-8BD9-5392-784E-A7BFD5629D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32725" y="6117183"/>
            <a:ext cx="914400" cy="914400"/>
          </a:xfrm>
          <a:prstGeom prst="rect">
            <a:avLst/>
          </a:prstGeom>
        </p:spPr>
      </p:pic>
      <p:pic>
        <p:nvPicPr>
          <p:cNvPr id="75" name="Graphic 74" descr="Connections with solid fill">
            <a:extLst>
              <a:ext uri="{FF2B5EF4-FFF2-40B4-BE49-F238E27FC236}">
                <a16:creationId xmlns:a16="http://schemas.microsoft.com/office/drawing/2014/main" id="{CA1CDEC6-F5FB-134D-FC59-1066707CD2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19750" y="619832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9263F0-5AD1-EED7-C9F6-3DCA6CBA0005}"/>
              </a:ext>
            </a:extLst>
          </p:cNvPr>
          <p:cNvSpPr txBox="1"/>
          <p:nvPr/>
        </p:nvSpPr>
        <p:spPr>
          <a:xfrm>
            <a:off x="5453283" y="319753"/>
            <a:ext cx="738143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1 - ER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4E7EB0-2AAD-D316-A546-FEE2474E5592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BC304A-4135-A88C-A53B-4E7682F258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87CA-471C-91DF-A6DC-551713B35E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2B42CB-C573-B5B4-F22A-3F9F7E391753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18662C7-4034-AF3E-C7BC-1448175AE6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6F850B-1634-5457-A029-7159BEA226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53189E68-1F68-C95E-5C01-9186F9A9F33D}"/>
              </a:ext>
            </a:extLst>
          </p:cNvPr>
          <p:cNvSpPr/>
          <p:nvPr/>
        </p:nvSpPr>
        <p:spPr>
          <a:xfrm>
            <a:off x="2324099" y="1293759"/>
            <a:ext cx="13639801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941CE6D-93B6-E030-A832-6240E21FD376}"/>
              </a:ext>
            </a:extLst>
          </p:cNvPr>
          <p:cNvSpPr txBox="1"/>
          <p:nvPr/>
        </p:nvSpPr>
        <p:spPr>
          <a:xfrm>
            <a:off x="2667000" y="1559941"/>
            <a:ext cx="1291589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Task - ER diagram for the Amazon Fresh database to understand the relationships between tables 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52AE0-3668-A2FC-771C-4430E485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40" y="2857500"/>
            <a:ext cx="14625917" cy="64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585C9406-13EF-7C25-D435-6B88D7A991E1}"/>
              </a:ext>
            </a:extLst>
          </p:cNvPr>
          <p:cNvSpPr/>
          <p:nvPr/>
        </p:nvSpPr>
        <p:spPr>
          <a:xfrm>
            <a:off x="2324099" y="1166080"/>
            <a:ext cx="13639801" cy="64934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235A2D4F-E71E-00B6-A27F-6F52AC461632}"/>
              </a:ext>
            </a:extLst>
          </p:cNvPr>
          <p:cNvSpPr txBox="1"/>
          <p:nvPr/>
        </p:nvSpPr>
        <p:spPr>
          <a:xfrm>
            <a:off x="2819401" y="1330449"/>
            <a:ext cx="1314449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Task -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the primary keys and foreign keys for each table and describe their relationships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0064D-10C5-FECF-7127-7EDDAEAA0493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C2B4CD0-4BB2-6294-9B8A-7211F268F1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679608-9724-8D67-8B46-D5E4F77387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9425C-FEE9-7D66-AF42-67DADA3E3198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CE888D-3D80-018C-92E5-E42C8BF100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C99FBE-0BC7-9EDD-1863-85A98691678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8DD497-CFC2-A333-0166-FAC24728727F}"/>
              </a:ext>
            </a:extLst>
          </p:cNvPr>
          <p:cNvSpPr txBox="1"/>
          <p:nvPr/>
        </p:nvSpPr>
        <p:spPr>
          <a:xfrm>
            <a:off x="3200400" y="216108"/>
            <a:ext cx="13051194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2 - Primary and Foreign Keys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BEB1D27-B9DD-62C9-171A-5824A2763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99055"/>
              </p:ext>
            </p:extLst>
          </p:nvPr>
        </p:nvGraphicFramePr>
        <p:xfrm>
          <a:off x="1089494" y="2171700"/>
          <a:ext cx="16443433" cy="773991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958506">
                  <a:extLst>
                    <a:ext uri="{9D8B030D-6E8A-4147-A177-3AD203B41FA5}">
                      <a16:colId xmlns:a16="http://schemas.microsoft.com/office/drawing/2014/main" val="11433531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85557466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620825010"/>
                    </a:ext>
                  </a:extLst>
                </a:gridCol>
                <a:gridCol w="9227127">
                  <a:extLst>
                    <a:ext uri="{9D8B030D-6E8A-4147-A177-3AD203B41FA5}">
                      <a16:colId xmlns:a16="http://schemas.microsoft.com/office/drawing/2014/main" val="200191201"/>
                    </a:ext>
                  </a:extLst>
                </a:gridCol>
              </a:tblGrid>
              <a:tr h="63302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Tables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Primary Key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Foreign Key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Relationship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2352281"/>
                  </a:ext>
                </a:extLst>
              </a:tr>
              <a:tr h="73913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Customers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orders and reviews table references Customer_id.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61216"/>
                  </a:ext>
                </a:extLst>
              </a:tr>
              <a:tr h="73913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Products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 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details and reviews table references Order_id.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847689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Suppliers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Supplier_id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products table references Supplier_id but foreign key constraint fails as this is a child row.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493538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Orders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details table references Order_id and Customer_id references from the customers table.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customer can place multiple orders.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IN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order is linked to one customer.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8063616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Order Details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table references Order_id and product table references Product_id.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order can contain multiple products.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product can appear in multiple orders.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46624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Reviews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customer tables references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product table references Product_id.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customer can provide multiple reviews.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product can have multiple reviews.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63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1742753" y="7250761"/>
            <a:ext cx="11296273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772916" y="3003018"/>
            <a:ext cx="8644385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917199" y="2169274"/>
            <a:ext cx="1051776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– Query to r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etrieve all customers from a specific city.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061805" y="3276606"/>
            <a:ext cx="8390658" cy="29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* from customers where city= 'South James';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9CE0011-E58C-CED8-1DC4-63B6FD5F165C}"/>
              </a:ext>
            </a:extLst>
          </p:cNvPr>
          <p:cNvGrpSpPr>
            <a:grpSpLocks noChangeAspect="1"/>
          </p:cNvGrpSpPr>
          <p:nvPr/>
        </p:nvGrpSpPr>
        <p:grpSpPr>
          <a:xfrm>
            <a:off x="14274932" y="1909143"/>
            <a:ext cx="3626992" cy="7176628"/>
            <a:chOff x="0" y="0"/>
            <a:chExt cx="2620010" cy="518414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D5029E0-F3E7-3768-2092-0E8E84AF9FF0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C40360D-3CE8-8718-7A0A-32DCED415390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r="-94468"/>
              </a:stretch>
            </a:blipFill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4E33799-E075-DA2B-875E-156DA71BF608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80CAA60-42C5-F7B2-775D-8CBFC29CB55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C86165E-02DA-F682-BFBF-D8440B31D459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21AC8F-38EF-206E-211B-224C8DE1D94A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15F903A-CD79-79FB-830F-23D002D62E9B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2DC07FC-4900-E0CC-9F15-66075994999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CA592F4-0708-5F3F-40EB-D082DC519051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14761" y="4127256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all the customers from the specific city named South James from the customers table and found 3 customers.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807552" y="6460523"/>
            <a:ext cx="10517766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Query to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f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etch all products under the "Fruits" category.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1846662" y="7527618"/>
            <a:ext cx="11448674" cy="29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select distinct Product_name from products where category='Fruits';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0200" y="8395316"/>
            <a:ext cx="114388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Fetched all the products under the Fruits category from the products table and found 89 unique Fruits.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4185089" y="445853"/>
            <a:ext cx="776269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3 - Basic Queries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89390E-CA63-D0AB-52BF-932683E2E2B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1E75918-B42C-5525-972B-F6D2221841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EFB31F-36FC-C778-288B-92827F810A2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2F1AB4-396E-4C4A-2DB5-B6FB4BA37A98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0B4FB5A3-1783-2CAB-4424-ADB4236BF6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914A9F-C6BC-2CE1-41DB-52026C930D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67371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681575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4515822" y="4737407"/>
            <a:ext cx="5576497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252900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178659" y="2125391"/>
            <a:ext cx="10517766" cy="1948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Task – Data Definition Language (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DDL) statements to recreate the Customers table with the following constraints:</a:t>
            </a:r>
          </a:p>
          <a:p>
            <a:pPr marL="800100" lvl="1" indent="-342900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Customer_ID as the primary key.</a:t>
            </a:r>
          </a:p>
          <a:p>
            <a:pPr marL="800100" lvl="1" indent="-342900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Ensure Age cannot be null and must be greater than 18.</a:t>
            </a:r>
          </a:p>
          <a:p>
            <a:pPr marL="800100" lvl="1" indent="-342900" fontAlgn="base">
              <a:spcAft>
                <a:spcPts val="12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unique constraint for Name.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4952697" y="4914434"/>
            <a:ext cx="513962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create table </a:t>
            </a:r>
            <a:r>
              <a:rPr lang="en-US" sz="2400" b="1" u="none" spc="96" dirty="0" err="1">
                <a:latin typeface="DM Sans"/>
                <a:ea typeface="DM Sans"/>
                <a:cs typeface="DM Sans"/>
                <a:sym typeface="DM Sans"/>
              </a:rPr>
              <a:t>customers_table</a:t>
            </a:r>
            <a:b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(Cust_id int primary key,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Age int not null check (age&gt;18),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Name varchar(50) unique);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606466" y="7055466"/>
            <a:ext cx="113475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Data Definition Language (DDL) means defining and altering the structure of the databases.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Recreated the customers table with mentioned constraints.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33425" y="452815"/>
            <a:ext cx="1224825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4 - Data Definition Language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34144430-450F-92C1-40D5-DB7981436E76}"/>
              </a:ext>
            </a:extLst>
          </p:cNvPr>
          <p:cNvSpPr/>
          <p:nvPr/>
        </p:nvSpPr>
        <p:spPr>
          <a:xfrm>
            <a:off x="14281684" y="1253804"/>
            <a:ext cx="3655314" cy="8151290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2" r="-4822"/>
            </a:stretch>
          </a:blip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A7F9D-9C34-C907-D385-C26471C2292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FE5A5A0-FAE7-FBEB-C773-FA6DA5A78C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5210F-9FBF-88F5-71DC-1FCC90A10A1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BE2E0B-DC3A-FCE0-1AFB-39314CF4346F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A8485D5-A0A1-C180-C363-ECAFE2E56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3DA02-E600-79BB-6FF8-9EB2A242AE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9213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351002" y="1636657"/>
            <a:ext cx="13898398" cy="7686086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635814" y="2665457"/>
            <a:ext cx="13292124" cy="44182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351002" y="1604173"/>
            <a:ext cx="13898398" cy="80099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773162" y="1896951"/>
            <a:ext cx="1138494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5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I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nsert 3 new rows into the Products table using INSERT statements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905454" y="2803184"/>
            <a:ext cx="13141560" cy="4112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products (Product_id,Product_name,Category,Sub_category,Price_per_unit,Stock_quantity,Supplier_id) values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('4e9852wc-b9c2-421c-973b-3719246097ac','Banana','Fruits','Sub-Fruits-5',10,10,'a2ed0ef5-a6c8-4b51-ac6f-fec1256dfa0f’),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('3c40255d-b9c2-421c-973b-3719246097ac','Plum Cake','Bakery','Sub-Bakery-5',50,20,'49ba644a-f956-4c83-973b-b00e7bf490bj’),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('49ba644a-b9c2-421c-973b-dc942b3595ac','Good day','Snacks','Sub-Snacks-5',25,10,'3c40255d-b9c2-421c-973b-fec1256dfa0e');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635814" y="7479115"/>
            <a:ext cx="13411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Data Manipulation Language (DML) means inserting, updating and deleting data in the databases.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Inserted 3 new rows in the products table with the values.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487318" y="524450"/>
            <a:ext cx="1070410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Data Manipulation Language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B18AD73-CA89-4D67-D685-0B0DF996ADA6}"/>
              </a:ext>
            </a:extLst>
          </p:cNvPr>
          <p:cNvGrpSpPr/>
          <p:nvPr/>
        </p:nvGrpSpPr>
        <p:grpSpPr>
          <a:xfrm>
            <a:off x="15012807" y="1090363"/>
            <a:ext cx="3622142" cy="8106274"/>
            <a:chOff x="0" y="0"/>
            <a:chExt cx="561165" cy="1255874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5628B4A-EAE5-9A10-9FC8-7131182AE7C2}"/>
                </a:ext>
              </a:extLst>
            </p:cNvPr>
            <p:cNvSpPr/>
            <p:nvPr/>
          </p:nvSpPr>
          <p:spPr>
            <a:xfrm>
              <a:off x="0" y="0"/>
              <a:ext cx="561165" cy="1255874"/>
            </a:xfrm>
            <a:custGeom>
              <a:avLst/>
              <a:gdLst/>
              <a:ahLst/>
              <a:cxnLst/>
              <a:rect l="l" t="t" r="r" b="b"/>
              <a:pathLst>
                <a:path w="561165" h="1255874">
                  <a:moveTo>
                    <a:pt x="49160" y="0"/>
                  </a:moveTo>
                  <a:lnTo>
                    <a:pt x="512005" y="0"/>
                  </a:lnTo>
                  <a:cubicBezTo>
                    <a:pt x="539155" y="0"/>
                    <a:pt x="561165" y="22010"/>
                    <a:pt x="561165" y="49160"/>
                  </a:cubicBezTo>
                  <a:lnTo>
                    <a:pt x="561165" y="1206714"/>
                  </a:lnTo>
                  <a:cubicBezTo>
                    <a:pt x="561165" y="1219752"/>
                    <a:pt x="555985" y="1232256"/>
                    <a:pt x="546766" y="1241475"/>
                  </a:cubicBezTo>
                  <a:cubicBezTo>
                    <a:pt x="537547" y="1250695"/>
                    <a:pt x="525043" y="1255874"/>
                    <a:pt x="512005" y="1255874"/>
                  </a:cubicBezTo>
                  <a:lnTo>
                    <a:pt x="49160" y="1255874"/>
                  </a:lnTo>
                  <a:cubicBezTo>
                    <a:pt x="36122" y="1255874"/>
                    <a:pt x="23618" y="1250695"/>
                    <a:pt x="14399" y="1241475"/>
                  </a:cubicBezTo>
                  <a:cubicBezTo>
                    <a:pt x="5179" y="1232256"/>
                    <a:pt x="0" y="1219752"/>
                    <a:pt x="0" y="1206714"/>
                  </a:cubicBezTo>
                  <a:lnTo>
                    <a:pt x="0" y="49160"/>
                  </a:lnTo>
                  <a:cubicBezTo>
                    <a:pt x="0" y="36122"/>
                    <a:pt x="5179" y="23618"/>
                    <a:pt x="14399" y="14399"/>
                  </a:cubicBezTo>
                  <a:cubicBezTo>
                    <a:pt x="23618" y="5179"/>
                    <a:pt x="36122" y="0"/>
                    <a:pt x="49160" y="0"/>
                  </a:cubicBezTo>
                  <a:close/>
                </a:path>
              </a:pathLst>
            </a:custGeom>
            <a:blipFill>
              <a:blip r:embed="rId2"/>
              <a:stretch>
                <a:fillRect l="-24552" r="-24552"/>
              </a:stretch>
            </a:blip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E5E5B5-50E0-23E1-C476-F0CE2A826B35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E91AC12-0F8A-1DD6-26B0-B30259EA95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53ADA-08EC-2798-7927-10E1F227EB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6BB61-5275-C18D-9E43-4EDB13ED0A96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92CF6E-E363-7AE6-5F19-CFFE7C279D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9E77D-90F8-0885-EA92-4D9E1D073F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49077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2786</Words>
  <Application>Microsoft Office PowerPoint</Application>
  <PresentationFormat>Custom</PresentationFormat>
  <Paragraphs>203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Quattrocento</vt:lpstr>
      <vt:lpstr>Arial</vt:lpstr>
      <vt:lpstr>Wingdings</vt:lpstr>
      <vt:lpstr>Nourd Bold</vt:lpstr>
      <vt:lpstr>Calibri</vt:lpstr>
      <vt:lpstr>Open Sans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Clean Minimalist Food Startup Investor Pitch Presentation</dc:title>
  <dc:creator>HP</dc:creator>
  <cp:lastModifiedBy>b93669b7 Power BI</cp:lastModifiedBy>
  <cp:revision>287</cp:revision>
  <dcterms:created xsi:type="dcterms:W3CDTF">2006-08-16T00:00:00Z</dcterms:created>
  <dcterms:modified xsi:type="dcterms:W3CDTF">2025-02-11T05:51:47Z</dcterms:modified>
  <dc:identifier>DAGeChKuYHs</dc:identifier>
</cp:coreProperties>
</file>